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Open Sans Bold Italics" panose="020B0604020202020204" charset="0"/>
      <p:regular r:id="rId24"/>
    </p:embeddedFont>
    <p:embeddedFont>
      <p:font typeface="Open Sans Ultra-Bold" panose="020B0604020202020204" charset="0"/>
      <p:regular r:id="rId25"/>
    </p:embeddedFont>
    <p:embeddedFont>
      <p:font typeface="Open Sans Bold" panose="020B0604020202020204" charset="0"/>
      <p:regular r:id="rId26"/>
    </p:embeddedFont>
    <p:embeddedFont>
      <p:font typeface="Open Sans Italics" panose="020B0604020202020204" charset="0"/>
      <p:regular r:id="rId27"/>
    </p:embeddedFont>
    <p:embeddedFont>
      <p:font typeface="Open Sans" panose="020B0604020202020204" charset="0"/>
      <p:regular r:id="rId28"/>
    </p:embeddedFont>
    <p:embeddedFont>
      <p:font typeface="Open Sans Light"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6.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4345" y="452439"/>
            <a:ext cx="17359310" cy="9382123"/>
            <a:chOff x="0" y="0"/>
            <a:chExt cx="23145747" cy="12509497"/>
          </a:xfrm>
        </p:grpSpPr>
        <p:pic>
          <p:nvPicPr>
            <p:cNvPr id="3" name="Picture 3"/>
            <p:cNvPicPr>
              <a:picLocks noChangeAspect="1"/>
            </p:cNvPicPr>
            <p:nvPr/>
          </p:nvPicPr>
          <p:blipFill>
            <a:blip r:embed="rId2"/>
            <a:srcRect l="10335" r="10335"/>
            <a:stretch>
              <a:fillRect/>
            </a:stretch>
          </p:blipFill>
          <p:spPr>
            <a:xfrm>
              <a:off x="0" y="0"/>
              <a:ext cx="23145747" cy="12509497"/>
            </a:xfrm>
            <a:prstGeom prst="rect">
              <a:avLst/>
            </a:prstGeom>
          </p:spPr>
        </p:pic>
      </p:gr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53860">
                <a:alpha val="49804"/>
              </a:srgbClr>
            </a:solidFill>
          </p:spPr>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4764101" y="2024797"/>
            <a:ext cx="1030350" cy="685651"/>
          </a:xfrm>
          <a:custGeom>
            <a:avLst/>
            <a:gdLst/>
            <a:ahLst/>
            <a:cxnLst/>
            <a:rect l="l" t="t" r="r" b="b"/>
            <a:pathLst>
              <a:path w="1030350" h="685651">
                <a:moveTo>
                  <a:pt x="0" y="0"/>
                </a:moveTo>
                <a:lnTo>
                  <a:pt x="1030350" y="0"/>
                </a:lnTo>
                <a:lnTo>
                  <a:pt x="1030350" y="685652"/>
                </a:lnTo>
                <a:lnTo>
                  <a:pt x="0" y="6856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2188110" y="6049293"/>
            <a:ext cx="12616379" cy="1657361"/>
          </a:xfrm>
          <a:prstGeom prst="rect">
            <a:avLst/>
          </a:prstGeom>
        </p:spPr>
        <p:txBody>
          <a:bodyPr lIns="0" tIns="0" rIns="0" bIns="0" rtlCol="0" anchor="t">
            <a:spAutoFit/>
          </a:bodyPr>
          <a:lstStyle/>
          <a:p>
            <a:pPr>
              <a:lnSpc>
                <a:spcPts val="12600"/>
              </a:lnSpc>
            </a:pPr>
            <a:r>
              <a:rPr lang="en-US" sz="12000" spc="600">
                <a:solidFill>
                  <a:srgbClr val="FFFFFF"/>
                </a:solidFill>
                <a:latin typeface="Open Sans Bold"/>
              </a:rPr>
              <a:t>WEB API</a:t>
            </a:r>
          </a:p>
        </p:txBody>
      </p:sp>
      <p:sp>
        <p:nvSpPr>
          <p:cNvPr id="9" name="Freeform 9"/>
          <p:cNvSpPr/>
          <p:nvPr/>
        </p:nvSpPr>
        <p:spPr>
          <a:xfrm>
            <a:off x="-4134433" y="1818978"/>
            <a:ext cx="12993464" cy="2102579"/>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rot="-10800000">
            <a:off x="14404440" y="6365444"/>
            <a:ext cx="12993464" cy="2102579"/>
          </a:xfrm>
          <a:custGeom>
            <a:avLst/>
            <a:gdLst/>
            <a:ahLst/>
            <a:cxnLst/>
            <a:rect l="l" t="t" r="r" b="b"/>
            <a:pathLst>
              <a:path w="12993464" h="2102579">
                <a:moveTo>
                  <a:pt x="0" y="0"/>
                </a:moveTo>
                <a:lnTo>
                  <a:pt x="12993464" y="0"/>
                </a:lnTo>
                <a:lnTo>
                  <a:pt x="12993464" y="2102578"/>
                </a:lnTo>
                <a:lnTo>
                  <a:pt x="0" y="21025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8995502" y="2115058"/>
            <a:ext cx="76200" cy="5327475"/>
            <a:chOff x="0" y="0"/>
            <a:chExt cx="101600" cy="7103300"/>
          </a:xfrm>
        </p:grpSpPr>
        <p:sp>
          <p:nvSpPr>
            <p:cNvPr id="3" name="AutoShape 3"/>
            <p:cNvSpPr/>
            <p:nvPr/>
          </p:nvSpPr>
          <p:spPr>
            <a:xfrm flipV="1">
              <a:off x="50800" y="0"/>
              <a:ext cx="0" cy="7103300"/>
            </a:xfrm>
            <a:prstGeom prst="line">
              <a:avLst/>
            </a:prstGeom>
            <a:ln w="63500" cap="rnd">
              <a:solidFill>
                <a:srgbClr val="FFFFFF"/>
              </a:solidFill>
              <a:prstDash val="solid"/>
              <a:headEnd type="none" w="sm" len="sm"/>
              <a:tailEnd type="none" w="sm" len="sm"/>
            </a:ln>
          </p:spPr>
        </p:sp>
        <p:sp>
          <p:nvSpPr>
            <p:cNvPr id="4" name="AutoShape 4"/>
            <p:cNvSpPr/>
            <p:nvPr/>
          </p:nvSpPr>
          <p:spPr>
            <a:xfrm flipV="1">
              <a:off x="50800" y="3048163"/>
              <a:ext cx="0" cy="1109767"/>
            </a:xfrm>
            <a:prstGeom prst="line">
              <a:avLst/>
            </a:prstGeom>
            <a:ln w="101600" cap="rnd">
              <a:solidFill>
                <a:srgbClr val="FFFFFF"/>
              </a:solidFill>
              <a:prstDash val="solid"/>
              <a:headEnd type="none" w="sm" len="sm"/>
              <a:tailEnd type="none" w="sm" len="sm"/>
            </a:ln>
          </p:spPr>
        </p:sp>
      </p:grpSp>
      <p:sp>
        <p:nvSpPr>
          <p:cNvPr id="5" name="Freeform 5"/>
          <p:cNvSpPr/>
          <p:nvPr/>
        </p:nvSpPr>
        <p:spPr>
          <a:xfrm>
            <a:off x="9545892" y="2931765"/>
            <a:ext cx="6059872" cy="3116559"/>
          </a:xfrm>
          <a:custGeom>
            <a:avLst/>
            <a:gdLst/>
            <a:ahLst/>
            <a:cxnLst/>
            <a:rect l="l" t="t" r="r" b="b"/>
            <a:pathLst>
              <a:path w="6059872" h="3116559">
                <a:moveTo>
                  <a:pt x="0" y="0"/>
                </a:moveTo>
                <a:lnTo>
                  <a:pt x="6059872" y="0"/>
                </a:lnTo>
                <a:lnTo>
                  <a:pt x="6059872" y="3116559"/>
                </a:lnTo>
                <a:lnTo>
                  <a:pt x="0" y="3116559"/>
                </a:lnTo>
                <a:lnTo>
                  <a:pt x="0" y="0"/>
                </a:lnTo>
                <a:close/>
              </a:path>
            </a:pathLst>
          </a:custGeom>
          <a:blipFill>
            <a:blip r:embed="rId2"/>
            <a:stretch>
              <a:fillRect t="-268" r="-69577"/>
            </a:stretch>
          </a:blipFill>
        </p:spPr>
      </p:sp>
      <p:sp>
        <p:nvSpPr>
          <p:cNvPr id="6" name="TextBox 6"/>
          <p:cNvSpPr txBox="1"/>
          <p:nvPr/>
        </p:nvSpPr>
        <p:spPr>
          <a:xfrm>
            <a:off x="2560714" y="785813"/>
            <a:ext cx="12869576" cy="542925"/>
          </a:xfrm>
          <a:prstGeom prst="rect">
            <a:avLst/>
          </a:prstGeom>
        </p:spPr>
        <p:txBody>
          <a:bodyPr lIns="0" tIns="0" rIns="0" bIns="0" rtlCol="0" anchor="t">
            <a:spAutoFit/>
          </a:bodyPr>
          <a:lstStyle/>
          <a:p>
            <a:pPr algn="ctr">
              <a:lnSpc>
                <a:spcPts val="4199"/>
              </a:lnSpc>
            </a:pPr>
            <a:r>
              <a:rPr lang="en-US" sz="3999" spc="199">
                <a:solidFill>
                  <a:srgbClr val="FFFFFF"/>
                </a:solidFill>
                <a:latin typeface="Open Sans Ultra-Bold"/>
              </a:rPr>
              <a:t>HTTP RESPONSE</a:t>
            </a:r>
          </a:p>
        </p:txBody>
      </p:sp>
      <p:sp>
        <p:nvSpPr>
          <p:cNvPr id="7" name="TextBox 7"/>
          <p:cNvSpPr txBox="1"/>
          <p:nvPr/>
        </p:nvSpPr>
        <p:spPr>
          <a:xfrm>
            <a:off x="419999" y="2067433"/>
            <a:ext cx="8372085" cy="6118225"/>
          </a:xfrm>
          <a:prstGeom prst="rect">
            <a:avLst/>
          </a:prstGeom>
        </p:spPr>
        <p:txBody>
          <a:bodyPr lIns="0" tIns="0" rIns="0" bIns="0" rtlCol="0" anchor="t">
            <a:spAutoFit/>
          </a:bodyPr>
          <a:lstStyle/>
          <a:p>
            <a:pPr>
              <a:lnSpc>
                <a:spcPts val="3499"/>
              </a:lnSpc>
            </a:pPr>
            <a:r>
              <a:rPr lang="en-US" sz="2499" spc="249">
                <a:solidFill>
                  <a:srgbClr val="FFFFFF"/>
                </a:solidFill>
                <a:latin typeface="Open Sans Bold Italics"/>
              </a:rPr>
              <a:t>a.Khái niệm</a:t>
            </a:r>
          </a:p>
          <a:p>
            <a:pPr>
              <a:lnSpc>
                <a:spcPts val="3499"/>
              </a:lnSpc>
            </a:pPr>
            <a:r>
              <a:rPr lang="en-US" sz="2499" spc="249">
                <a:solidFill>
                  <a:srgbClr val="FFFFFF"/>
                </a:solidFill>
                <a:latin typeface="Open Sans"/>
              </a:rPr>
              <a:t>-Được gọi là “thông báo phản hồi HTTP”</a:t>
            </a:r>
          </a:p>
          <a:p>
            <a:pPr>
              <a:lnSpc>
                <a:spcPts val="3499"/>
              </a:lnSpc>
            </a:pPr>
            <a:r>
              <a:rPr lang="en-US" sz="2499" spc="249">
                <a:solidFill>
                  <a:srgbClr val="FFFFFF"/>
                </a:solidFill>
                <a:latin typeface="Open Sans"/>
              </a:rPr>
              <a:t>-Là kết quả server trả về cho client </a:t>
            </a:r>
          </a:p>
          <a:p>
            <a:pPr>
              <a:lnSpc>
                <a:spcPts val="3499"/>
              </a:lnSpc>
            </a:pPr>
            <a:r>
              <a:rPr lang="en-US" sz="2499" spc="249">
                <a:solidFill>
                  <a:srgbClr val="FFFFFF"/>
                </a:solidFill>
                <a:latin typeface="Open Sans Italics"/>
              </a:rPr>
              <a:t>-Nguyên lý hoạt động</a:t>
            </a:r>
            <a:r>
              <a:rPr lang="en-US" sz="2499" spc="249">
                <a:solidFill>
                  <a:srgbClr val="FFFFFF"/>
                </a:solidFill>
                <a:latin typeface="Open Sans"/>
              </a:rPr>
              <a:t>: Khi bạn nhập vào một địa chỉ, kết quả trả về (response) chính là giao diện của website và các thông tin của header. Như vậy dữ liệu mà server trả về là những đoạn mã HTML kèm theo các thông tin của header. Browser sẽ dựa vào các thông tin này để hiển thị trạng thái kết quả của request. Mã HTML dùng để hiển thị giao diện của website. Nếu bạn nhập vào một URL không tồn tại thì kết quả trả về không có gì.</a:t>
            </a:r>
          </a:p>
          <a:p>
            <a:pPr>
              <a:lnSpc>
                <a:spcPts val="3499"/>
              </a:lnSpc>
            </a:pPr>
            <a:endParaRPr lang="en-US" sz="2499" spc="249">
              <a:solidFill>
                <a:srgbClr val="FFFFFF"/>
              </a:solidFill>
              <a:latin typeface="Open Sans"/>
            </a:endParaRPr>
          </a:p>
        </p:txBody>
      </p:sp>
      <p:sp>
        <p:nvSpPr>
          <p:cNvPr id="8" name="TextBox 8"/>
          <p:cNvSpPr txBox="1"/>
          <p:nvPr/>
        </p:nvSpPr>
        <p:spPr>
          <a:xfrm>
            <a:off x="9545892" y="2060575"/>
            <a:ext cx="8372085" cy="422275"/>
          </a:xfrm>
          <a:prstGeom prst="rect">
            <a:avLst/>
          </a:prstGeom>
        </p:spPr>
        <p:txBody>
          <a:bodyPr lIns="0" tIns="0" rIns="0" bIns="0" rtlCol="0" anchor="t">
            <a:spAutoFit/>
          </a:bodyPr>
          <a:lstStyle/>
          <a:p>
            <a:pPr>
              <a:lnSpc>
                <a:spcPts val="3499"/>
              </a:lnSpc>
            </a:pPr>
            <a:r>
              <a:rPr lang="en-US" sz="2499" spc="249">
                <a:solidFill>
                  <a:srgbClr val="FFFFFF"/>
                </a:solidFill>
                <a:latin typeface="Open Sans Bold Italics"/>
              </a:rPr>
              <a:t>b. Ví dụ</a:t>
            </a:r>
          </a:p>
        </p:txBody>
      </p:sp>
      <p:grpSp>
        <p:nvGrpSpPr>
          <p:cNvPr id="9" name="Group 9"/>
          <p:cNvGrpSpPr/>
          <p:nvPr/>
        </p:nvGrpSpPr>
        <p:grpSpPr>
          <a:xfrm>
            <a:off x="1151682" y="514350"/>
            <a:ext cx="16107618" cy="968471"/>
            <a:chOff x="0" y="0"/>
            <a:chExt cx="21476823" cy="1291295"/>
          </a:xfrm>
        </p:grpSpPr>
        <p:grpSp>
          <p:nvGrpSpPr>
            <p:cNvPr id="10" name="Group 10"/>
            <p:cNvGrpSpPr/>
            <p:nvPr/>
          </p:nvGrpSpPr>
          <p:grpSpPr>
            <a:xfrm>
              <a:off x="0" y="0"/>
              <a:ext cx="21476823" cy="1291295"/>
              <a:chOff x="0" y="0"/>
              <a:chExt cx="5196861" cy="312461"/>
            </a:xfrm>
          </p:grpSpPr>
          <p:sp>
            <p:nvSpPr>
              <p:cNvPr id="11" name="Freeform 11"/>
              <p:cNvSpPr/>
              <p:nvPr/>
            </p:nvSpPr>
            <p:spPr>
              <a:xfrm>
                <a:off x="0" y="0"/>
                <a:ext cx="5196861" cy="312461"/>
              </a:xfrm>
              <a:custGeom>
                <a:avLst/>
                <a:gdLst/>
                <a:ahLst/>
                <a:cxnLst/>
                <a:rect l="l" t="t" r="r" b="b"/>
                <a:pathLst>
                  <a:path w="5196861" h="312461">
                    <a:moveTo>
                      <a:pt x="0" y="0"/>
                    </a:moveTo>
                    <a:lnTo>
                      <a:pt x="5196861" y="0"/>
                    </a:lnTo>
                    <a:lnTo>
                      <a:pt x="5196861" y="312461"/>
                    </a:lnTo>
                    <a:lnTo>
                      <a:pt x="0" y="312461"/>
                    </a:lnTo>
                    <a:close/>
                  </a:path>
                </a:pathLst>
              </a:custGeom>
              <a:solidFill>
                <a:srgbClr val="FFFFFF"/>
              </a:solidFill>
            </p:spPr>
          </p:sp>
          <p:sp>
            <p:nvSpPr>
              <p:cNvPr id="12" name="TextBox 12"/>
              <p:cNvSpPr txBox="1"/>
              <p:nvPr/>
            </p:nvSpPr>
            <p:spPr>
              <a:xfrm>
                <a:off x="0" y="-38100"/>
                <a:ext cx="5196861" cy="35056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604585" y="286872"/>
              <a:ext cx="18267653" cy="765175"/>
            </a:xfrm>
            <a:prstGeom prst="rect">
              <a:avLst/>
            </a:prstGeom>
          </p:spPr>
          <p:txBody>
            <a:bodyPr lIns="0" tIns="0" rIns="0" bIns="0" rtlCol="0" anchor="t">
              <a:spAutoFit/>
            </a:bodyPr>
            <a:lstStyle/>
            <a:p>
              <a:pPr algn="ctr">
                <a:lnSpc>
                  <a:spcPts val="4200"/>
                </a:lnSpc>
              </a:pPr>
              <a:r>
                <a:rPr lang="en-US" sz="4000" spc="200">
                  <a:solidFill>
                    <a:srgbClr val="000000"/>
                  </a:solidFill>
                  <a:latin typeface="Open Sans Ultra-Bold"/>
                </a:rPr>
                <a:t>HTTP RESPONSE</a:t>
              </a: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1151682" y="514350"/>
            <a:ext cx="16107618" cy="968471"/>
            <a:chOff x="0" y="0"/>
            <a:chExt cx="21476823" cy="1291295"/>
          </a:xfrm>
        </p:grpSpPr>
        <p:grpSp>
          <p:nvGrpSpPr>
            <p:cNvPr id="3" name="Group 3"/>
            <p:cNvGrpSpPr/>
            <p:nvPr/>
          </p:nvGrpSpPr>
          <p:grpSpPr>
            <a:xfrm>
              <a:off x="0" y="0"/>
              <a:ext cx="21476823" cy="1291295"/>
              <a:chOff x="0" y="0"/>
              <a:chExt cx="5196861" cy="312461"/>
            </a:xfrm>
          </p:grpSpPr>
          <p:sp>
            <p:nvSpPr>
              <p:cNvPr id="4" name="Freeform 4"/>
              <p:cNvSpPr/>
              <p:nvPr/>
            </p:nvSpPr>
            <p:spPr>
              <a:xfrm>
                <a:off x="0" y="0"/>
                <a:ext cx="5196861" cy="312461"/>
              </a:xfrm>
              <a:custGeom>
                <a:avLst/>
                <a:gdLst/>
                <a:ahLst/>
                <a:cxnLst/>
                <a:rect l="l" t="t" r="r" b="b"/>
                <a:pathLst>
                  <a:path w="5196861" h="312461">
                    <a:moveTo>
                      <a:pt x="0" y="0"/>
                    </a:moveTo>
                    <a:lnTo>
                      <a:pt x="5196861" y="0"/>
                    </a:lnTo>
                    <a:lnTo>
                      <a:pt x="5196861" y="312461"/>
                    </a:lnTo>
                    <a:lnTo>
                      <a:pt x="0" y="312461"/>
                    </a:lnTo>
                    <a:close/>
                  </a:path>
                </a:pathLst>
              </a:custGeom>
              <a:solidFill>
                <a:srgbClr val="FFFFFF"/>
              </a:solidFill>
            </p:spPr>
          </p:sp>
          <p:sp>
            <p:nvSpPr>
              <p:cNvPr id="5" name="TextBox 5"/>
              <p:cNvSpPr txBox="1"/>
              <p:nvPr/>
            </p:nvSpPr>
            <p:spPr>
              <a:xfrm>
                <a:off x="0" y="-38100"/>
                <a:ext cx="5196861" cy="35056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604585" y="286872"/>
              <a:ext cx="18267653" cy="765175"/>
            </a:xfrm>
            <a:prstGeom prst="rect">
              <a:avLst/>
            </a:prstGeom>
          </p:spPr>
          <p:txBody>
            <a:bodyPr lIns="0" tIns="0" rIns="0" bIns="0" rtlCol="0" anchor="t">
              <a:spAutoFit/>
            </a:bodyPr>
            <a:lstStyle/>
            <a:p>
              <a:pPr algn="ctr">
                <a:lnSpc>
                  <a:spcPts val="4200"/>
                </a:lnSpc>
              </a:pPr>
              <a:r>
                <a:rPr lang="en-US" sz="4000" spc="200">
                  <a:solidFill>
                    <a:srgbClr val="000000"/>
                  </a:solidFill>
                  <a:latin typeface="Open Sans Ultra-Bold"/>
                </a:rPr>
                <a:t>HTTP RESPONSE</a:t>
              </a:r>
            </a:p>
          </p:txBody>
        </p:sp>
      </p:grpSp>
      <p:sp>
        <p:nvSpPr>
          <p:cNvPr id="7" name="Freeform 7"/>
          <p:cNvSpPr/>
          <p:nvPr/>
        </p:nvSpPr>
        <p:spPr>
          <a:xfrm>
            <a:off x="4875757" y="2484652"/>
            <a:ext cx="7315200" cy="3639312"/>
          </a:xfrm>
          <a:custGeom>
            <a:avLst/>
            <a:gdLst/>
            <a:ahLst/>
            <a:cxnLst/>
            <a:rect l="l" t="t" r="r" b="b"/>
            <a:pathLst>
              <a:path w="7315200" h="3639312">
                <a:moveTo>
                  <a:pt x="0" y="0"/>
                </a:moveTo>
                <a:lnTo>
                  <a:pt x="7315200" y="0"/>
                </a:lnTo>
                <a:lnTo>
                  <a:pt x="7315200" y="3639312"/>
                </a:lnTo>
                <a:lnTo>
                  <a:pt x="0" y="36393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602498" y="1804676"/>
            <a:ext cx="6073248" cy="42227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Bold"/>
              </a:rPr>
              <a:t>c. Cấu trúc Http Response</a:t>
            </a:r>
          </a:p>
        </p:txBody>
      </p:sp>
      <p:sp>
        <p:nvSpPr>
          <p:cNvPr id="9" name="TextBox 9"/>
          <p:cNvSpPr txBox="1"/>
          <p:nvPr/>
        </p:nvSpPr>
        <p:spPr>
          <a:xfrm>
            <a:off x="5648160" y="3016165"/>
            <a:ext cx="6073248" cy="2613025"/>
          </a:xfrm>
          <a:prstGeom prst="rect">
            <a:avLst/>
          </a:prstGeom>
        </p:spPr>
        <p:txBody>
          <a:bodyPr lIns="0" tIns="0" rIns="0" bIns="0" rtlCol="0" anchor="t">
            <a:spAutoFit/>
          </a:bodyPr>
          <a:lstStyle/>
          <a:p>
            <a:pPr>
              <a:lnSpc>
                <a:spcPts val="3499"/>
              </a:lnSpc>
            </a:pPr>
            <a:r>
              <a:rPr lang="en-US" sz="2499">
                <a:solidFill>
                  <a:srgbClr val="FAFAFA"/>
                </a:solidFill>
                <a:latin typeface="Open Sans Italics"/>
              </a:rPr>
              <a:t>&lt;http-version&gt; &lt;status&gt; &lt;reason-pharse&gt;</a:t>
            </a:r>
          </a:p>
          <a:p>
            <a:pPr>
              <a:lnSpc>
                <a:spcPts val="3499"/>
              </a:lnSpc>
            </a:pPr>
            <a:endParaRPr lang="en-US" sz="2499">
              <a:solidFill>
                <a:srgbClr val="FAFAFA"/>
              </a:solidFill>
              <a:latin typeface="Open Sans Italics"/>
            </a:endParaRPr>
          </a:p>
          <a:p>
            <a:pPr>
              <a:lnSpc>
                <a:spcPts val="3499"/>
              </a:lnSpc>
            </a:pPr>
            <a:r>
              <a:rPr lang="en-US" sz="2499">
                <a:solidFill>
                  <a:srgbClr val="FAFAFA"/>
                </a:solidFill>
                <a:latin typeface="Open Sans Italics"/>
              </a:rPr>
              <a:t>&lt;headers&gt;</a:t>
            </a:r>
          </a:p>
          <a:p>
            <a:pPr>
              <a:lnSpc>
                <a:spcPts val="3499"/>
              </a:lnSpc>
            </a:pPr>
            <a:endParaRPr lang="en-US" sz="2499">
              <a:solidFill>
                <a:srgbClr val="FAFAFA"/>
              </a:solidFill>
              <a:latin typeface="Open Sans Italics"/>
            </a:endParaRPr>
          </a:p>
          <a:p>
            <a:pPr>
              <a:lnSpc>
                <a:spcPts val="3499"/>
              </a:lnSpc>
            </a:pPr>
            <a:r>
              <a:rPr lang="en-US" sz="2499">
                <a:solidFill>
                  <a:srgbClr val="FAFAFA"/>
                </a:solidFill>
                <a:latin typeface="Open Sans Italics"/>
              </a:rPr>
              <a:t>&lt;body&gt;</a:t>
            </a:r>
          </a:p>
          <a:p>
            <a:pPr>
              <a:lnSpc>
                <a:spcPts val="3499"/>
              </a:lnSpc>
              <a:spcBef>
                <a:spcPct val="0"/>
              </a:spcBef>
            </a:pPr>
            <a:endParaRPr lang="en-US" sz="2499">
              <a:solidFill>
                <a:srgbClr val="FAFAFA"/>
              </a:solidFill>
              <a:latin typeface="Open Sans Italics"/>
            </a:endParaRPr>
          </a:p>
        </p:txBody>
      </p:sp>
      <p:sp>
        <p:nvSpPr>
          <p:cNvPr id="10" name="TextBox 10"/>
          <p:cNvSpPr txBox="1"/>
          <p:nvPr/>
        </p:nvSpPr>
        <p:spPr>
          <a:xfrm>
            <a:off x="1182363" y="7254790"/>
            <a:ext cx="10013771" cy="860425"/>
          </a:xfrm>
          <a:prstGeom prst="rect">
            <a:avLst/>
          </a:prstGeom>
        </p:spPr>
        <p:txBody>
          <a:bodyPr lIns="0" tIns="0" rIns="0" bIns="0" rtlCol="0" anchor="t">
            <a:spAutoFit/>
          </a:bodyPr>
          <a:lstStyle/>
          <a:p>
            <a:pPr>
              <a:lnSpc>
                <a:spcPts val="3499"/>
              </a:lnSpc>
            </a:pPr>
            <a:r>
              <a:rPr lang="en-US" sz="2499">
                <a:solidFill>
                  <a:srgbClr val="FFFFFF"/>
                </a:solidFill>
                <a:latin typeface="Open Sans"/>
              </a:rPr>
              <a:t>-HTTP-version: phiên bản HTTP cao nhất mà server hỗ trợ.</a:t>
            </a:r>
          </a:p>
          <a:p>
            <a:pPr>
              <a:lnSpc>
                <a:spcPts val="3499"/>
              </a:lnSpc>
              <a:spcBef>
                <a:spcPct val="0"/>
              </a:spcBef>
            </a:pPr>
            <a:endParaRPr lang="en-US" sz="2499">
              <a:solidFill>
                <a:srgbClr val="FFFFFF"/>
              </a:solidFill>
              <a:latin typeface="Open Sans"/>
            </a:endParaRPr>
          </a:p>
        </p:txBody>
      </p:sp>
      <p:sp>
        <p:nvSpPr>
          <p:cNvPr id="11" name="TextBox 11"/>
          <p:cNvSpPr txBox="1"/>
          <p:nvPr/>
        </p:nvSpPr>
        <p:spPr>
          <a:xfrm>
            <a:off x="1182363" y="7899315"/>
            <a:ext cx="10013771" cy="42227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-Status-Code: mã kết quả trả về.</a:t>
            </a:r>
          </a:p>
        </p:txBody>
      </p:sp>
      <p:sp>
        <p:nvSpPr>
          <p:cNvPr id="12" name="TextBox 12"/>
          <p:cNvSpPr txBox="1"/>
          <p:nvPr/>
        </p:nvSpPr>
        <p:spPr>
          <a:xfrm>
            <a:off x="1182363" y="8667665"/>
            <a:ext cx="10013771" cy="42227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-Reason-Phrase: mô tả về Status-Code.</a:t>
            </a:r>
          </a:p>
        </p:txBody>
      </p:sp>
      <p:sp>
        <p:nvSpPr>
          <p:cNvPr id="13" name="TextBox 13"/>
          <p:cNvSpPr txBox="1"/>
          <p:nvPr/>
        </p:nvSpPr>
        <p:spPr>
          <a:xfrm>
            <a:off x="1182363" y="6334040"/>
            <a:ext cx="16046257" cy="86042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Cấu trúc HTTP Response gần giống với HTTP request. Điểm khác biệt là thay vì Request-Line, HTTP có response có Status-Line.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814500" y="514350"/>
            <a:ext cx="16659000" cy="968471"/>
            <a:chOff x="0" y="0"/>
            <a:chExt cx="22212000" cy="1291295"/>
          </a:xfrm>
        </p:grpSpPr>
        <p:grpSp>
          <p:nvGrpSpPr>
            <p:cNvPr id="3" name="Group 3"/>
            <p:cNvGrpSpPr/>
            <p:nvPr/>
          </p:nvGrpSpPr>
          <p:grpSpPr>
            <a:xfrm>
              <a:off x="0" y="0"/>
              <a:ext cx="22212000" cy="1291295"/>
              <a:chOff x="0" y="0"/>
              <a:chExt cx="5374756" cy="312461"/>
            </a:xfrm>
          </p:grpSpPr>
          <p:sp>
            <p:nvSpPr>
              <p:cNvPr id="4" name="Freeform 4"/>
              <p:cNvSpPr/>
              <p:nvPr/>
            </p:nvSpPr>
            <p:spPr>
              <a:xfrm>
                <a:off x="0" y="0"/>
                <a:ext cx="5374756" cy="312461"/>
              </a:xfrm>
              <a:custGeom>
                <a:avLst/>
                <a:gdLst/>
                <a:ahLst/>
                <a:cxnLst/>
                <a:rect l="l" t="t" r="r" b="b"/>
                <a:pathLst>
                  <a:path w="5374756" h="312461">
                    <a:moveTo>
                      <a:pt x="0" y="0"/>
                    </a:moveTo>
                    <a:lnTo>
                      <a:pt x="5374756" y="0"/>
                    </a:lnTo>
                    <a:lnTo>
                      <a:pt x="5374756" y="312461"/>
                    </a:lnTo>
                    <a:lnTo>
                      <a:pt x="0" y="312461"/>
                    </a:lnTo>
                    <a:close/>
                  </a:path>
                </a:pathLst>
              </a:custGeom>
              <a:solidFill>
                <a:srgbClr val="FFFFFF"/>
              </a:solidFill>
            </p:spPr>
          </p:sp>
          <p:sp>
            <p:nvSpPr>
              <p:cNvPr id="5" name="TextBox 5"/>
              <p:cNvSpPr txBox="1"/>
              <p:nvPr/>
            </p:nvSpPr>
            <p:spPr>
              <a:xfrm>
                <a:off x="0" y="-38100"/>
                <a:ext cx="5374756" cy="35056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659512" y="286872"/>
              <a:ext cx="18892976" cy="765175"/>
            </a:xfrm>
            <a:prstGeom prst="rect">
              <a:avLst/>
            </a:prstGeom>
          </p:spPr>
          <p:txBody>
            <a:bodyPr lIns="0" tIns="0" rIns="0" bIns="0" rtlCol="0" anchor="t">
              <a:spAutoFit/>
            </a:bodyPr>
            <a:lstStyle/>
            <a:p>
              <a:pPr algn="ctr">
                <a:lnSpc>
                  <a:spcPts val="4200"/>
                </a:lnSpc>
              </a:pPr>
              <a:r>
                <a:rPr lang="en-US" sz="4000" spc="200">
                  <a:solidFill>
                    <a:srgbClr val="000000"/>
                  </a:solidFill>
                  <a:latin typeface="Open Sans Ultra-Bold"/>
                </a:rPr>
                <a:t>HTTP CODE</a:t>
              </a:r>
            </a:p>
          </p:txBody>
        </p:sp>
      </p:grpSp>
      <p:sp>
        <p:nvSpPr>
          <p:cNvPr id="7" name="TextBox 7"/>
          <p:cNvSpPr txBox="1"/>
          <p:nvPr/>
        </p:nvSpPr>
        <p:spPr>
          <a:xfrm>
            <a:off x="814500" y="1929956"/>
            <a:ext cx="16659000" cy="7870825"/>
          </a:xfrm>
          <a:prstGeom prst="rect">
            <a:avLst/>
          </a:prstGeom>
        </p:spPr>
        <p:txBody>
          <a:bodyPr lIns="0" tIns="0" rIns="0" bIns="0" rtlCol="0" anchor="t">
            <a:spAutoFit/>
          </a:bodyPr>
          <a:lstStyle/>
          <a:p>
            <a:pPr>
              <a:lnSpc>
                <a:spcPts val="3499"/>
              </a:lnSpc>
            </a:pPr>
            <a:r>
              <a:rPr lang="en-US" sz="2499">
                <a:solidFill>
                  <a:srgbClr val="FFFFFF"/>
                </a:solidFill>
                <a:latin typeface="Open Sans Bold Italics"/>
              </a:rPr>
              <a:t>a. Khái niệm</a:t>
            </a:r>
          </a:p>
          <a:p>
            <a:pPr>
              <a:lnSpc>
                <a:spcPts val="3499"/>
              </a:lnSpc>
            </a:pPr>
            <a:r>
              <a:rPr lang="en-US" sz="2499">
                <a:solidFill>
                  <a:srgbClr val="FFFFFF"/>
                </a:solidFill>
                <a:latin typeface="Open Sans"/>
              </a:rPr>
              <a:t>- HttpCode (mã trạng thái Http) – là một phần quan trọng trong giao tiếp giữa Client và Server trong Web API</a:t>
            </a:r>
          </a:p>
          <a:p>
            <a:pPr>
              <a:lnSpc>
                <a:spcPts val="3499"/>
              </a:lnSpc>
            </a:pPr>
            <a:r>
              <a:rPr lang="en-US" sz="2499">
                <a:solidFill>
                  <a:srgbClr val="FFFFFF"/>
                </a:solidFill>
                <a:latin typeface="Open Sans"/>
              </a:rPr>
              <a:t>-Là 1 ngôn ngữ chung để truyền đặt kết quả của 1 request</a:t>
            </a:r>
          </a:p>
          <a:p>
            <a:pPr>
              <a:lnSpc>
                <a:spcPts val="3499"/>
              </a:lnSpc>
            </a:pPr>
            <a:r>
              <a:rPr lang="en-US" sz="2499">
                <a:solidFill>
                  <a:srgbClr val="FFFFFF"/>
                </a:solidFill>
                <a:latin typeface="Open Sans Bold"/>
              </a:rPr>
              <a:t>b. Phân loại</a:t>
            </a:r>
          </a:p>
          <a:p>
            <a:pPr marL="539749" lvl="1" indent="-269875">
              <a:lnSpc>
                <a:spcPts val="3499"/>
              </a:lnSpc>
              <a:buFont typeface="Arial"/>
              <a:buChar char="•"/>
            </a:pPr>
            <a:r>
              <a:rPr lang="en-US" sz="2499">
                <a:solidFill>
                  <a:srgbClr val="FFFFFF"/>
                </a:solidFill>
                <a:latin typeface="Open Sans Italics"/>
              </a:rPr>
              <a:t>1xx – Informational : Yêu cầu được nhận nhưng chưa hoàn thành.</a:t>
            </a:r>
          </a:p>
          <a:p>
            <a:pPr marL="539749" lvl="1" indent="-269875">
              <a:lnSpc>
                <a:spcPts val="3499"/>
              </a:lnSpc>
              <a:buFont typeface="Arial"/>
              <a:buChar char="•"/>
            </a:pPr>
            <a:r>
              <a:rPr lang="en-US" sz="2499">
                <a:solidFill>
                  <a:srgbClr val="FFFFFF"/>
                </a:solidFill>
                <a:latin typeface="Open Sans Italics"/>
              </a:rPr>
              <a:t>2xx - Success: Yêu cầu thành công.</a:t>
            </a:r>
          </a:p>
          <a:p>
            <a:pPr marL="539749" lvl="1" indent="-269875">
              <a:lnSpc>
                <a:spcPts val="3499"/>
              </a:lnSpc>
              <a:buFont typeface="Arial"/>
              <a:buChar char="•"/>
            </a:pPr>
            <a:r>
              <a:rPr lang="en-US" sz="2499">
                <a:solidFill>
                  <a:srgbClr val="FFFFFF"/>
                </a:solidFill>
                <a:latin typeface="Open Sans Italics"/>
              </a:rPr>
              <a:t>3xx - Redirection: Yêu cầu cần được thực hiện lại với một URL khác.</a:t>
            </a:r>
          </a:p>
          <a:p>
            <a:pPr marL="539749" lvl="1" indent="-269875">
              <a:lnSpc>
                <a:spcPts val="3499"/>
              </a:lnSpc>
              <a:buFont typeface="Arial"/>
              <a:buChar char="•"/>
            </a:pPr>
            <a:r>
              <a:rPr lang="en-US" sz="2499">
                <a:solidFill>
                  <a:srgbClr val="FFFFFF"/>
                </a:solidFill>
                <a:latin typeface="Open Sans Italics"/>
              </a:rPr>
              <a:t>4xx - Client Error: Lỗi do phía client, chẳng hạn như yêu cầu không hợp lệ.</a:t>
            </a:r>
          </a:p>
          <a:p>
            <a:pPr marL="539749" lvl="1" indent="-269875">
              <a:lnSpc>
                <a:spcPts val="3499"/>
              </a:lnSpc>
              <a:buFont typeface="Arial"/>
              <a:buChar char="•"/>
            </a:pPr>
            <a:r>
              <a:rPr lang="en-US" sz="2499">
                <a:solidFill>
                  <a:srgbClr val="FFFFFF"/>
                </a:solidFill>
                <a:latin typeface="Open Sans Italics"/>
              </a:rPr>
              <a:t>5xx - Server Error: Lỗi do phía server, chẳng hạn như server gặp vấn đề.</a:t>
            </a:r>
          </a:p>
          <a:p>
            <a:pPr>
              <a:lnSpc>
                <a:spcPts val="3499"/>
              </a:lnSpc>
            </a:pPr>
            <a:r>
              <a:rPr lang="en-US" sz="2499">
                <a:solidFill>
                  <a:srgbClr val="FFFFFF"/>
                </a:solidFill>
                <a:latin typeface="Open Sans Bold Italics"/>
              </a:rPr>
              <a:t>Các HTTP Code thường gặp</a:t>
            </a:r>
          </a:p>
          <a:p>
            <a:pPr marL="539749" lvl="1" indent="-269875">
              <a:lnSpc>
                <a:spcPts val="3499"/>
              </a:lnSpc>
              <a:buFont typeface="Arial"/>
              <a:buChar char="•"/>
            </a:pPr>
            <a:r>
              <a:rPr lang="en-US" sz="2499">
                <a:solidFill>
                  <a:srgbClr val="FFFFFF"/>
                </a:solidFill>
                <a:latin typeface="Open Sans"/>
              </a:rPr>
              <a:t>200 OK   Yêu cầu thành công.</a:t>
            </a:r>
          </a:p>
          <a:p>
            <a:pPr marL="539749" lvl="1" indent="-269875">
              <a:lnSpc>
                <a:spcPts val="3499"/>
              </a:lnSpc>
              <a:buFont typeface="Arial"/>
              <a:buChar char="•"/>
            </a:pPr>
            <a:r>
              <a:rPr lang="en-US" sz="2499">
                <a:solidFill>
                  <a:srgbClr val="FFFFFF"/>
                </a:solidFill>
                <a:latin typeface="Open Sans"/>
              </a:rPr>
              <a:t>201 Created     Tài nguyên được tạo thành công.</a:t>
            </a:r>
          </a:p>
          <a:p>
            <a:pPr marL="539749" lvl="1" indent="-269875">
              <a:lnSpc>
                <a:spcPts val="3499"/>
              </a:lnSpc>
              <a:buFont typeface="Arial"/>
              <a:buChar char="•"/>
            </a:pPr>
            <a:r>
              <a:rPr lang="en-US" sz="2499">
                <a:solidFill>
                  <a:srgbClr val="FFFFFF"/>
                </a:solidFill>
                <a:latin typeface="Open Sans"/>
              </a:rPr>
              <a:t>204 No Content Yêu cầu thành công nhưng không có nội dung trả về.</a:t>
            </a:r>
          </a:p>
          <a:p>
            <a:pPr marL="539749" lvl="1" indent="-269875">
              <a:lnSpc>
                <a:spcPts val="3499"/>
              </a:lnSpc>
              <a:buFont typeface="Arial"/>
              <a:buChar char="•"/>
            </a:pPr>
            <a:r>
              <a:rPr lang="en-US" sz="2499">
                <a:solidFill>
                  <a:srgbClr val="FFFFFF"/>
                </a:solidFill>
                <a:latin typeface="Open Sans"/>
              </a:rPr>
              <a:t>400 Bad Request      Yêu cầu không hợp lệ.</a:t>
            </a:r>
          </a:p>
          <a:p>
            <a:pPr marL="539749" lvl="1" indent="-269875">
              <a:lnSpc>
                <a:spcPts val="3499"/>
              </a:lnSpc>
              <a:buFont typeface="Arial"/>
              <a:buChar char="•"/>
            </a:pPr>
            <a:r>
              <a:rPr lang="en-US" sz="2499">
                <a:solidFill>
                  <a:srgbClr val="FFFFFF"/>
                </a:solidFill>
                <a:latin typeface="Open Sans"/>
              </a:rPr>
              <a:t>401 Unauthorized     Người dùng chưa được xác thực.</a:t>
            </a:r>
          </a:p>
          <a:p>
            <a:pPr marL="539749" lvl="1" indent="-269875">
              <a:lnSpc>
                <a:spcPts val="3499"/>
              </a:lnSpc>
              <a:buFont typeface="Arial"/>
              <a:buChar char="•"/>
            </a:pPr>
            <a:r>
              <a:rPr lang="en-US" sz="2499">
                <a:solidFill>
                  <a:srgbClr val="FFFFFF"/>
                </a:solidFill>
                <a:latin typeface="Open Sans"/>
              </a:rPr>
              <a:t>403 Forbidden Người dùng không được phép truy cập tài nguyên.</a:t>
            </a:r>
          </a:p>
          <a:p>
            <a:pPr marL="539749" lvl="1" indent="-269875">
              <a:lnSpc>
                <a:spcPts val="3499"/>
              </a:lnSpc>
              <a:buFont typeface="Arial"/>
              <a:buChar char="•"/>
            </a:pPr>
            <a:r>
              <a:rPr lang="en-US" sz="2499">
                <a:solidFill>
                  <a:srgbClr val="FFFFFF"/>
                </a:solidFill>
                <a:latin typeface="Open Sans"/>
              </a:rPr>
              <a:t>404 Not Found Tài nguyên không tồn tại.</a:t>
            </a:r>
          </a:p>
          <a:p>
            <a:pPr>
              <a:lnSpc>
                <a:spcPts val="3499"/>
              </a:lnSpc>
            </a:pPr>
            <a:endParaRPr lang="en-US" sz="2499">
              <a:solidFill>
                <a:srgbClr val="FFFFFF"/>
              </a:solidFill>
              <a:latin typeface="Open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4960347" y="5669397"/>
            <a:ext cx="5067188" cy="4429097"/>
            <a:chOff x="0" y="0"/>
            <a:chExt cx="1634846" cy="1428976"/>
          </a:xfrm>
        </p:grpSpPr>
        <p:sp>
          <p:nvSpPr>
            <p:cNvPr id="3" name="Freeform 3"/>
            <p:cNvSpPr/>
            <p:nvPr/>
          </p:nvSpPr>
          <p:spPr>
            <a:xfrm>
              <a:off x="0" y="0"/>
              <a:ext cx="1634846" cy="1428976"/>
            </a:xfrm>
            <a:custGeom>
              <a:avLst/>
              <a:gdLst/>
              <a:ahLst/>
              <a:cxnLst/>
              <a:rect l="l" t="t" r="r" b="b"/>
              <a:pathLst>
                <a:path w="1634846" h="1428976">
                  <a:moveTo>
                    <a:pt x="0" y="0"/>
                  </a:moveTo>
                  <a:lnTo>
                    <a:pt x="1634846" y="0"/>
                  </a:lnTo>
                  <a:lnTo>
                    <a:pt x="1634846" y="1428976"/>
                  </a:lnTo>
                  <a:lnTo>
                    <a:pt x="0" y="1428976"/>
                  </a:lnTo>
                  <a:close/>
                </a:path>
              </a:pathLst>
            </a:custGeom>
            <a:solidFill>
              <a:srgbClr val="3D6176"/>
            </a:solidFill>
          </p:spPr>
        </p:sp>
        <p:sp>
          <p:nvSpPr>
            <p:cNvPr id="4" name="TextBox 4"/>
            <p:cNvSpPr txBox="1"/>
            <p:nvPr/>
          </p:nvSpPr>
          <p:spPr>
            <a:xfrm>
              <a:off x="0" y="-38100"/>
              <a:ext cx="1634846" cy="1467076"/>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889418" y="366795"/>
            <a:ext cx="14169732" cy="561975"/>
          </a:xfrm>
          <a:prstGeom prst="rect">
            <a:avLst/>
          </a:prstGeom>
        </p:spPr>
        <p:txBody>
          <a:bodyPr lIns="0" tIns="0" rIns="0" bIns="0" rtlCol="0" anchor="t">
            <a:spAutoFit/>
          </a:bodyPr>
          <a:lstStyle/>
          <a:p>
            <a:pPr algn="ctr">
              <a:lnSpc>
                <a:spcPts val="4200"/>
              </a:lnSpc>
            </a:pPr>
            <a:r>
              <a:rPr lang="en-US" sz="4000" spc="200">
                <a:solidFill>
                  <a:srgbClr val="FFFFFF"/>
                </a:solidFill>
                <a:latin typeface="Open Sans Ultra-Bold"/>
              </a:rPr>
              <a:t>JSON OBJECT DATA</a:t>
            </a:r>
          </a:p>
        </p:txBody>
      </p:sp>
      <p:grpSp>
        <p:nvGrpSpPr>
          <p:cNvPr id="6" name="Group 6"/>
          <p:cNvGrpSpPr/>
          <p:nvPr/>
        </p:nvGrpSpPr>
        <p:grpSpPr>
          <a:xfrm>
            <a:off x="2640539" y="2667785"/>
            <a:ext cx="13521696" cy="1114392"/>
            <a:chOff x="0" y="0"/>
            <a:chExt cx="4362556" cy="359540"/>
          </a:xfrm>
        </p:grpSpPr>
        <p:sp>
          <p:nvSpPr>
            <p:cNvPr id="7" name="Freeform 7"/>
            <p:cNvSpPr/>
            <p:nvPr/>
          </p:nvSpPr>
          <p:spPr>
            <a:xfrm>
              <a:off x="0" y="0"/>
              <a:ext cx="4362555" cy="359540"/>
            </a:xfrm>
            <a:custGeom>
              <a:avLst/>
              <a:gdLst/>
              <a:ahLst/>
              <a:cxnLst/>
              <a:rect l="l" t="t" r="r" b="b"/>
              <a:pathLst>
                <a:path w="4362555" h="359540">
                  <a:moveTo>
                    <a:pt x="0" y="0"/>
                  </a:moveTo>
                  <a:lnTo>
                    <a:pt x="4362555" y="0"/>
                  </a:lnTo>
                  <a:lnTo>
                    <a:pt x="4362555" y="359540"/>
                  </a:lnTo>
                  <a:lnTo>
                    <a:pt x="0" y="359540"/>
                  </a:lnTo>
                  <a:close/>
                </a:path>
              </a:pathLst>
            </a:custGeom>
            <a:solidFill>
              <a:srgbClr val="FFFFFF"/>
            </a:solidFill>
          </p:spPr>
        </p:sp>
        <p:sp>
          <p:nvSpPr>
            <p:cNvPr id="8" name="TextBox 8"/>
            <p:cNvSpPr txBox="1"/>
            <p:nvPr/>
          </p:nvSpPr>
          <p:spPr>
            <a:xfrm>
              <a:off x="0" y="-38100"/>
              <a:ext cx="4362556" cy="39764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733367" y="2768677"/>
            <a:ext cx="13285397" cy="784225"/>
          </a:xfrm>
          <a:prstGeom prst="rect">
            <a:avLst/>
          </a:prstGeom>
        </p:spPr>
        <p:txBody>
          <a:bodyPr lIns="0" tIns="0" rIns="0" bIns="0" rtlCol="0" anchor="t">
            <a:spAutoFit/>
          </a:bodyPr>
          <a:lstStyle/>
          <a:p>
            <a:pPr>
              <a:lnSpc>
                <a:spcPts val="3125"/>
              </a:lnSpc>
            </a:pPr>
            <a:r>
              <a:rPr lang="en-US" sz="2500" spc="250">
                <a:solidFill>
                  <a:srgbClr val="000000"/>
                </a:solidFill>
                <a:latin typeface="Open Sans Italics"/>
              </a:rPr>
              <a:t>Truyền dữ liệu từ client đến server: Client gửi dữ liệu JSON trong body của HTTP request</a:t>
            </a:r>
          </a:p>
        </p:txBody>
      </p:sp>
      <p:grpSp>
        <p:nvGrpSpPr>
          <p:cNvPr id="10" name="Group 10"/>
          <p:cNvGrpSpPr/>
          <p:nvPr/>
        </p:nvGrpSpPr>
        <p:grpSpPr>
          <a:xfrm>
            <a:off x="2615217" y="4372727"/>
            <a:ext cx="13521696" cy="1114392"/>
            <a:chOff x="0" y="0"/>
            <a:chExt cx="4362556" cy="359540"/>
          </a:xfrm>
        </p:grpSpPr>
        <p:sp>
          <p:nvSpPr>
            <p:cNvPr id="11" name="Freeform 11"/>
            <p:cNvSpPr/>
            <p:nvPr/>
          </p:nvSpPr>
          <p:spPr>
            <a:xfrm>
              <a:off x="0" y="0"/>
              <a:ext cx="4362555" cy="359540"/>
            </a:xfrm>
            <a:custGeom>
              <a:avLst/>
              <a:gdLst/>
              <a:ahLst/>
              <a:cxnLst/>
              <a:rect l="l" t="t" r="r" b="b"/>
              <a:pathLst>
                <a:path w="4362555" h="359540">
                  <a:moveTo>
                    <a:pt x="0" y="0"/>
                  </a:moveTo>
                  <a:lnTo>
                    <a:pt x="4362555" y="0"/>
                  </a:lnTo>
                  <a:lnTo>
                    <a:pt x="4362555" y="359540"/>
                  </a:lnTo>
                  <a:lnTo>
                    <a:pt x="0" y="359540"/>
                  </a:lnTo>
                  <a:close/>
                </a:path>
              </a:pathLst>
            </a:custGeom>
            <a:solidFill>
              <a:srgbClr val="FFFFFF"/>
            </a:solidFill>
          </p:spPr>
        </p:sp>
        <p:sp>
          <p:nvSpPr>
            <p:cNvPr id="12" name="TextBox 12"/>
            <p:cNvSpPr txBox="1"/>
            <p:nvPr/>
          </p:nvSpPr>
          <p:spPr>
            <a:xfrm>
              <a:off x="0" y="-38100"/>
              <a:ext cx="4362556" cy="39764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2640539" y="4353677"/>
            <a:ext cx="13496374" cy="1174750"/>
          </a:xfrm>
          <a:prstGeom prst="rect">
            <a:avLst/>
          </a:prstGeom>
        </p:spPr>
        <p:txBody>
          <a:bodyPr lIns="0" tIns="0" rIns="0" bIns="0" rtlCol="0" anchor="t">
            <a:spAutoFit/>
          </a:bodyPr>
          <a:lstStyle/>
          <a:p>
            <a:pPr>
              <a:lnSpc>
                <a:spcPts val="3125"/>
              </a:lnSpc>
            </a:pPr>
            <a:r>
              <a:rPr lang="en-US" sz="2500" spc="250">
                <a:solidFill>
                  <a:srgbClr val="000000"/>
                </a:solidFill>
                <a:latin typeface="Open Sans Italics"/>
              </a:rPr>
              <a:t>Trả về dữ liệu từ server cho client: Server trả về dữ liệu JSON trong body của HTTP respose.</a:t>
            </a:r>
          </a:p>
          <a:p>
            <a:pPr>
              <a:lnSpc>
                <a:spcPts val="3125"/>
              </a:lnSpc>
            </a:pPr>
            <a:endParaRPr lang="en-US" sz="2500" spc="250">
              <a:solidFill>
                <a:srgbClr val="000000"/>
              </a:solidFill>
              <a:latin typeface="Open Sans Italics"/>
            </a:endParaRPr>
          </a:p>
        </p:txBody>
      </p:sp>
      <p:grpSp>
        <p:nvGrpSpPr>
          <p:cNvPr id="14" name="Group 14"/>
          <p:cNvGrpSpPr/>
          <p:nvPr/>
        </p:nvGrpSpPr>
        <p:grpSpPr>
          <a:xfrm>
            <a:off x="1786333" y="2561716"/>
            <a:ext cx="621336" cy="2819334"/>
            <a:chOff x="0" y="0"/>
            <a:chExt cx="828448" cy="3759112"/>
          </a:xfrm>
        </p:grpSpPr>
        <p:grpSp>
          <p:nvGrpSpPr>
            <p:cNvPr id="15" name="Group 15"/>
            <p:cNvGrpSpPr/>
            <p:nvPr/>
          </p:nvGrpSpPr>
          <p:grpSpPr>
            <a:xfrm>
              <a:off x="193937" y="0"/>
              <a:ext cx="416623" cy="3759112"/>
              <a:chOff x="0" y="0"/>
              <a:chExt cx="100812" cy="909612"/>
            </a:xfrm>
          </p:grpSpPr>
          <p:sp>
            <p:nvSpPr>
              <p:cNvPr id="16" name="Freeform 16"/>
              <p:cNvSpPr/>
              <p:nvPr/>
            </p:nvSpPr>
            <p:spPr>
              <a:xfrm>
                <a:off x="0" y="0"/>
                <a:ext cx="100812" cy="909612"/>
              </a:xfrm>
              <a:custGeom>
                <a:avLst/>
                <a:gdLst/>
                <a:ahLst/>
                <a:cxnLst/>
                <a:rect l="l" t="t" r="r" b="b"/>
                <a:pathLst>
                  <a:path w="100812" h="909612">
                    <a:moveTo>
                      <a:pt x="0" y="0"/>
                    </a:moveTo>
                    <a:lnTo>
                      <a:pt x="100812" y="0"/>
                    </a:lnTo>
                    <a:lnTo>
                      <a:pt x="100812" y="909612"/>
                    </a:lnTo>
                    <a:lnTo>
                      <a:pt x="0" y="909612"/>
                    </a:lnTo>
                    <a:close/>
                  </a:path>
                </a:pathLst>
              </a:custGeom>
              <a:solidFill>
                <a:srgbClr val="FFFFFF"/>
              </a:solidFill>
              <a:ln cap="sq">
                <a:noFill/>
                <a:prstDash val="solid"/>
                <a:miter/>
              </a:ln>
            </p:spPr>
          </p:sp>
          <p:sp>
            <p:nvSpPr>
              <p:cNvPr id="17" name="TextBox 17"/>
              <p:cNvSpPr txBox="1"/>
              <p:nvPr/>
            </p:nvSpPr>
            <p:spPr>
              <a:xfrm>
                <a:off x="0" y="-38100"/>
                <a:ext cx="100812" cy="94771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36443" y="316855"/>
              <a:ext cx="792004" cy="79200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41210" y="350932"/>
              <a:ext cx="782471" cy="666750"/>
            </a:xfrm>
            <a:prstGeom prst="rect">
              <a:avLst/>
            </a:prstGeom>
          </p:spPr>
          <p:txBody>
            <a:bodyPr lIns="0" tIns="0" rIns="0" bIns="0" rtlCol="0" anchor="t">
              <a:spAutoFit/>
            </a:bodyPr>
            <a:lstStyle/>
            <a:p>
              <a:pPr algn="ctr">
                <a:lnSpc>
                  <a:spcPts val="4200"/>
                </a:lnSpc>
              </a:pPr>
              <a:r>
                <a:rPr lang="en-US" sz="3000" spc="300">
                  <a:solidFill>
                    <a:srgbClr val="000000"/>
                  </a:solidFill>
                  <a:latin typeface="Open Sans Bold"/>
                </a:rPr>
                <a:t>1</a:t>
              </a:r>
            </a:p>
          </p:txBody>
        </p:sp>
        <p:grpSp>
          <p:nvGrpSpPr>
            <p:cNvPr id="22" name="Group 22"/>
            <p:cNvGrpSpPr/>
            <p:nvPr/>
          </p:nvGrpSpPr>
          <p:grpSpPr>
            <a:xfrm>
              <a:off x="0" y="2929947"/>
              <a:ext cx="792004" cy="792004"/>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0" y="2964000"/>
              <a:ext cx="782471" cy="666750"/>
            </a:xfrm>
            <a:prstGeom prst="rect">
              <a:avLst/>
            </a:prstGeom>
          </p:spPr>
          <p:txBody>
            <a:bodyPr lIns="0" tIns="0" rIns="0" bIns="0" rtlCol="0" anchor="t">
              <a:spAutoFit/>
            </a:bodyPr>
            <a:lstStyle/>
            <a:p>
              <a:pPr algn="ctr">
                <a:lnSpc>
                  <a:spcPts val="4200"/>
                </a:lnSpc>
              </a:pPr>
              <a:r>
                <a:rPr lang="en-US" sz="3000" spc="300">
                  <a:solidFill>
                    <a:srgbClr val="000000"/>
                  </a:solidFill>
                  <a:latin typeface="Open Sans Bold"/>
                </a:rPr>
                <a:t>2</a:t>
              </a:r>
            </a:p>
          </p:txBody>
        </p:sp>
      </p:grpSp>
      <p:sp>
        <p:nvSpPr>
          <p:cNvPr id="26" name="TextBox 26"/>
          <p:cNvSpPr txBox="1"/>
          <p:nvPr/>
        </p:nvSpPr>
        <p:spPr>
          <a:xfrm>
            <a:off x="1324980" y="1367916"/>
            <a:ext cx="16102169" cy="86042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 JSON data object, hay còn gọi là đối tượng dữ liệu JSON, là một định dạng dữ liệu nhẹ và dễ sử dụng thường được dùng để trao đổi dữ liệu giữa các ứng dụng. Trong .NET Web API, JSON được sử dụng rộng rãi để:</a:t>
            </a:r>
          </a:p>
        </p:txBody>
      </p:sp>
      <p:sp>
        <p:nvSpPr>
          <p:cNvPr id="27" name="TextBox 27"/>
          <p:cNvSpPr txBox="1"/>
          <p:nvPr/>
        </p:nvSpPr>
        <p:spPr>
          <a:xfrm>
            <a:off x="1643569" y="5955147"/>
            <a:ext cx="1528199" cy="42227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Italics"/>
              </a:rPr>
              <a:t>Ví dụ</a:t>
            </a:r>
          </a:p>
        </p:txBody>
      </p:sp>
      <p:sp>
        <p:nvSpPr>
          <p:cNvPr id="28" name="TextBox 28"/>
          <p:cNvSpPr txBox="1"/>
          <p:nvPr/>
        </p:nvSpPr>
        <p:spPr>
          <a:xfrm>
            <a:off x="5448268" y="5621772"/>
            <a:ext cx="4432649" cy="4476722"/>
          </a:xfrm>
          <a:prstGeom prst="rect">
            <a:avLst/>
          </a:prstGeom>
        </p:spPr>
        <p:txBody>
          <a:bodyPr lIns="0" tIns="0" rIns="0" bIns="0" rtlCol="0" anchor="t">
            <a:spAutoFit/>
          </a:bodyPr>
          <a:lstStyle/>
          <a:p>
            <a:pPr>
              <a:lnSpc>
                <a:spcPts val="3259"/>
              </a:lnSpc>
            </a:pPr>
            <a:r>
              <a:rPr lang="en-US" sz="2328">
                <a:solidFill>
                  <a:srgbClr val="FFFFFF"/>
                </a:solidFill>
                <a:latin typeface="Open Sans"/>
              </a:rPr>
              <a:t>{</a:t>
            </a:r>
          </a:p>
          <a:p>
            <a:pPr>
              <a:lnSpc>
                <a:spcPts val="3259"/>
              </a:lnSpc>
            </a:pPr>
            <a:r>
              <a:rPr lang="en-US" sz="2328">
                <a:solidFill>
                  <a:srgbClr val="FFFFFF"/>
                </a:solidFill>
                <a:latin typeface="Open Sans"/>
              </a:rPr>
              <a:t> "name": "John Doe",</a:t>
            </a:r>
          </a:p>
          <a:p>
            <a:pPr>
              <a:lnSpc>
                <a:spcPts val="3259"/>
              </a:lnSpc>
            </a:pPr>
            <a:r>
              <a:rPr lang="en-US" sz="2328">
                <a:solidFill>
                  <a:srgbClr val="FFFFFF"/>
                </a:solidFill>
                <a:latin typeface="Open Sans"/>
              </a:rPr>
              <a:t> "age": 30,</a:t>
            </a:r>
          </a:p>
          <a:p>
            <a:pPr>
              <a:lnSpc>
                <a:spcPts val="3259"/>
              </a:lnSpc>
            </a:pPr>
            <a:r>
              <a:rPr lang="en-US" sz="2328">
                <a:solidFill>
                  <a:srgbClr val="FFFFFF"/>
                </a:solidFill>
                <a:latin typeface="Open Sans"/>
              </a:rPr>
              <a:t> "address": {</a:t>
            </a:r>
          </a:p>
          <a:p>
            <a:pPr>
              <a:lnSpc>
                <a:spcPts val="3259"/>
              </a:lnSpc>
            </a:pPr>
            <a:r>
              <a:rPr lang="en-US" sz="2328">
                <a:solidFill>
                  <a:srgbClr val="FFFFFF"/>
                </a:solidFill>
                <a:latin typeface="Open Sans"/>
              </a:rPr>
              <a:t>     "street": "123 Main Street",</a:t>
            </a:r>
          </a:p>
          <a:p>
            <a:pPr>
              <a:lnSpc>
                <a:spcPts val="3259"/>
              </a:lnSpc>
            </a:pPr>
            <a:r>
              <a:rPr lang="en-US" sz="2328">
                <a:solidFill>
                  <a:srgbClr val="FFFFFF"/>
                </a:solidFill>
                <a:latin typeface="Open Sans"/>
              </a:rPr>
              <a:t>     "city": "San Francisco",</a:t>
            </a:r>
          </a:p>
          <a:p>
            <a:pPr>
              <a:lnSpc>
                <a:spcPts val="3259"/>
              </a:lnSpc>
            </a:pPr>
            <a:r>
              <a:rPr lang="en-US" sz="2328">
                <a:solidFill>
                  <a:srgbClr val="FFFFFF"/>
                </a:solidFill>
                <a:latin typeface="Open Sans"/>
              </a:rPr>
              <a:t>     "state": "CA",</a:t>
            </a:r>
          </a:p>
          <a:p>
            <a:pPr>
              <a:lnSpc>
                <a:spcPts val="3259"/>
              </a:lnSpc>
            </a:pPr>
            <a:r>
              <a:rPr lang="en-US" sz="2328">
                <a:solidFill>
                  <a:srgbClr val="FFFFFF"/>
                </a:solidFill>
                <a:latin typeface="Open Sans"/>
              </a:rPr>
              <a:t>     "zip": "94101"</a:t>
            </a:r>
          </a:p>
          <a:p>
            <a:pPr>
              <a:lnSpc>
                <a:spcPts val="3259"/>
              </a:lnSpc>
            </a:pPr>
            <a:r>
              <a:rPr lang="en-US" sz="2328">
                <a:solidFill>
                  <a:srgbClr val="FFFFFF"/>
                </a:solidFill>
                <a:latin typeface="Open Sans"/>
              </a:rPr>
              <a:t>     }</a:t>
            </a:r>
          </a:p>
          <a:p>
            <a:pPr>
              <a:lnSpc>
                <a:spcPts val="3259"/>
              </a:lnSpc>
            </a:pPr>
            <a:r>
              <a:rPr lang="en-US" sz="2328">
                <a:solidFill>
                  <a:srgbClr val="FFFFFF"/>
                </a:solidFill>
                <a:latin typeface="Open Sans"/>
              </a:rPr>
              <a:t>}</a:t>
            </a:r>
          </a:p>
          <a:p>
            <a:pPr>
              <a:lnSpc>
                <a:spcPts val="3259"/>
              </a:lnSpc>
              <a:spcBef>
                <a:spcPct val="0"/>
              </a:spcBef>
            </a:pPr>
            <a:endParaRPr lang="en-US" sz="2328">
              <a:solidFill>
                <a:srgbClr val="FFFFFF"/>
              </a:solidFill>
              <a:latin typeface="Open San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sp>
        <p:nvSpPr>
          <p:cNvPr id="2" name="TextBox 2"/>
          <p:cNvSpPr txBox="1"/>
          <p:nvPr/>
        </p:nvSpPr>
        <p:spPr>
          <a:xfrm>
            <a:off x="1889418" y="366795"/>
            <a:ext cx="14169732" cy="561975"/>
          </a:xfrm>
          <a:prstGeom prst="rect">
            <a:avLst/>
          </a:prstGeom>
        </p:spPr>
        <p:txBody>
          <a:bodyPr lIns="0" tIns="0" rIns="0" bIns="0" rtlCol="0" anchor="t">
            <a:spAutoFit/>
          </a:bodyPr>
          <a:lstStyle/>
          <a:p>
            <a:pPr algn="ctr">
              <a:lnSpc>
                <a:spcPts val="4200"/>
              </a:lnSpc>
            </a:pPr>
            <a:r>
              <a:rPr lang="en-US" sz="4000" spc="200">
                <a:solidFill>
                  <a:srgbClr val="FFFFFF"/>
                </a:solidFill>
                <a:latin typeface="Open Sans Ultra-Bold"/>
              </a:rPr>
              <a:t>JSON OBJECT DATA</a:t>
            </a:r>
          </a:p>
        </p:txBody>
      </p:sp>
      <p:grpSp>
        <p:nvGrpSpPr>
          <p:cNvPr id="3" name="Group 3"/>
          <p:cNvGrpSpPr/>
          <p:nvPr/>
        </p:nvGrpSpPr>
        <p:grpSpPr>
          <a:xfrm>
            <a:off x="476718" y="1187301"/>
            <a:ext cx="7748561" cy="796183"/>
            <a:chOff x="0" y="0"/>
            <a:chExt cx="2499947" cy="256875"/>
          </a:xfrm>
        </p:grpSpPr>
        <p:sp>
          <p:nvSpPr>
            <p:cNvPr id="4" name="Freeform 4"/>
            <p:cNvSpPr/>
            <p:nvPr/>
          </p:nvSpPr>
          <p:spPr>
            <a:xfrm>
              <a:off x="0" y="0"/>
              <a:ext cx="2499947" cy="256875"/>
            </a:xfrm>
            <a:custGeom>
              <a:avLst/>
              <a:gdLst/>
              <a:ahLst/>
              <a:cxnLst/>
              <a:rect l="l" t="t" r="r" b="b"/>
              <a:pathLst>
                <a:path w="2499947" h="256875">
                  <a:moveTo>
                    <a:pt x="0" y="0"/>
                  </a:moveTo>
                  <a:lnTo>
                    <a:pt x="2499947" y="0"/>
                  </a:lnTo>
                  <a:lnTo>
                    <a:pt x="2499947" y="256875"/>
                  </a:lnTo>
                  <a:lnTo>
                    <a:pt x="0" y="256875"/>
                  </a:lnTo>
                  <a:close/>
                </a:path>
              </a:pathLst>
            </a:custGeom>
            <a:solidFill>
              <a:srgbClr val="FFFFFF"/>
            </a:solidFill>
          </p:spPr>
        </p:sp>
        <p:sp>
          <p:nvSpPr>
            <p:cNvPr id="5" name="TextBox 5"/>
            <p:cNvSpPr txBox="1"/>
            <p:nvPr/>
          </p:nvSpPr>
          <p:spPr>
            <a:xfrm>
              <a:off x="0" y="-38100"/>
              <a:ext cx="2499947" cy="29497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739257" y="1368557"/>
            <a:ext cx="6751506" cy="393700"/>
          </a:xfrm>
          <a:prstGeom prst="rect">
            <a:avLst/>
          </a:prstGeom>
        </p:spPr>
        <p:txBody>
          <a:bodyPr lIns="0" tIns="0" rIns="0" bIns="0" rtlCol="0" anchor="t">
            <a:spAutoFit/>
          </a:bodyPr>
          <a:lstStyle/>
          <a:p>
            <a:pPr>
              <a:lnSpc>
                <a:spcPts val="3125"/>
              </a:lnSpc>
            </a:pPr>
            <a:r>
              <a:rPr lang="en-US" sz="2500" spc="250">
                <a:solidFill>
                  <a:srgbClr val="000000"/>
                </a:solidFill>
                <a:latin typeface="Open Sans Italics"/>
              </a:rPr>
              <a:t>Truyền dữ liệu từ client đến server: </a:t>
            </a:r>
          </a:p>
        </p:txBody>
      </p:sp>
      <p:sp>
        <p:nvSpPr>
          <p:cNvPr id="7" name="TextBox 7"/>
          <p:cNvSpPr txBox="1"/>
          <p:nvPr/>
        </p:nvSpPr>
        <p:spPr>
          <a:xfrm>
            <a:off x="476718" y="2222964"/>
            <a:ext cx="7748561" cy="7423150"/>
          </a:xfrm>
          <a:prstGeom prst="rect">
            <a:avLst/>
          </a:prstGeom>
        </p:spPr>
        <p:txBody>
          <a:bodyPr lIns="0" tIns="0" rIns="0" bIns="0" rtlCol="0" anchor="t">
            <a:spAutoFit/>
          </a:bodyPr>
          <a:lstStyle/>
          <a:p>
            <a:pPr algn="just">
              <a:lnSpc>
                <a:spcPts val="3124"/>
              </a:lnSpc>
            </a:pPr>
            <a:r>
              <a:rPr lang="en-US" sz="2499" spc="249">
                <a:solidFill>
                  <a:srgbClr val="FAFAFA"/>
                </a:solidFill>
                <a:latin typeface="Open Sans Italics"/>
              </a:rPr>
              <a:t>Client gửi JSON trong body của request (POST, PUT).Dữ liệu gửi đi có thể được:</a:t>
            </a:r>
          </a:p>
          <a:p>
            <a:pPr marL="539749" lvl="1" indent="-269875" algn="just">
              <a:lnSpc>
                <a:spcPts val="3124"/>
              </a:lnSpc>
              <a:buFont typeface="Arial"/>
              <a:buChar char="•"/>
            </a:pPr>
            <a:r>
              <a:rPr lang="en-US" sz="2499" spc="249">
                <a:solidFill>
                  <a:srgbClr val="FAFAFA"/>
                </a:solidFill>
                <a:latin typeface="Open Sans Italics"/>
              </a:rPr>
              <a:t>Serialized thủ công: Client có thể sử dụng thư viện JSON (như JSON.stringify trong Javascript) để chuyển object thành JSON string trước khi gửi.</a:t>
            </a:r>
          </a:p>
          <a:p>
            <a:pPr marL="539749" lvl="1" indent="-269875" algn="just">
              <a:lnSpc>
                <a:spcPts val="3124"/>
              </a:lnSpc>
              <a:buFont typeface="Arial"/>
              <a:buChar char="•"/>
            </a:pPr>
            <a:r>
              <a:rPr lang="en-US" sz="2499" spc="249">
                <a:solidFill>
                  <a:srgbClr val="FAFAFA"/>
                </a:solidFill>
                <a:latin typeface="Open Sans Italics"/>
              </a:rPr>
              <a:t>Serialized tự động: Nhiều framework front-end như Angular hoặc React có thể tự động serialize object thành JSON khi gửi request.</a:t>
            </a:r>
          </a:p>
          <a:p>
            <a:pPr algn="just">
              <a:lnSpc>
                <a:spcPts val="3124"/>
              </a:lnSpc>
            </a:pPr>
            <a:r>
              <a:rPr lang="en-US" sz="2499" spc="249">
                <a:solidFill>
                  <a:srgbClr val="FAFAFA"/>
                </a:solidFill>
                <a:latin typeface="Open Sans Italics"/>
              </a:rPr>
              <a:t>Server có thể sử dụng phương thức </a:t>
            </a:r>
          </a:p>
          <a:p>
            <a:pPr marL="539749" lvl="1" indent="-269875" algn="just">
              <a:lnSpc>
                <a:spcPts val="3124"/>
              </a:lnSpc>
              <a:buFont typeface="Arial"/>
              <a:buChar char="•"/>
            </a:pPr>
            <a:r>
              <a:rPr lang="en-US" sz="2499" spc="249">
                <a:solidFill>
                  <a:srgbClr val="FAFAFA"/>
                </a:solidFill>
                <a:latin typeface="Open Sans Italics"/>
              </a:rPr>
              <a:t>ReadAsAsync&lt;T&gt;() của HttpRequest để đọc dữ liệu JSON và chuyển thành object của một lớp tương ứng.</a:t>
            </a:r>
          </a:p>
          <a:p>
            <a:pPr marL="539749" lvl="1" indent="-269875" algn="just">
              <a:lnSpc>
                <a:spcPts val="3124"/>
              </a:lnSpc>
              <a:buFont typeface="Arial"/>
              <a:buChar char="•"/>
            </a:pPr>
            <a:r>
              <a:rPr lang="en-US" sz="2499" spc="249">
                <a:solidFill>
                  <a:srgbClr val="FAFAFA"/>
                </a:solidFill>
                <a:latin typeface="Open Sans Italics"/>
              </a:rPr>
              <a:t>Content.ReadAsStringAsync(): Đọc nội dung request thành một string JSON.</a:t>
            </a:r>
          </a:p>
          <a:p>
            <a:pPr marL="539749" lvl="1" indent="-269875" algn="just">
              <a:lnSpc>
                <a:spcPts val="3124"/>
              </a:lnSpc>
              <a:buFont typeface="Arial"/>
              <a:buChar char="•"/>
            </a:pPr>
            <a:r>
              <a:rPr lang="en-US" sz="2499" spc="249">
                <a:solidFill>
                  <a:srgbClr val="FAFAFA"/>
                </a:solidFill>
                <a:latin typeface="Open Sans Italics"/>
              </a:rPr>
              <a:t>Headers: Truy cập các header của request để kiểm tra loại nội dung (Content-Type) và xác nhận định dạng JSON.</a:t>
            </a:r>
          </a:p>
        </p:txBody>
      </p:sp>
      <p:grpSp>
        <p:nvGrpSpPr>
          <p:cNvPr id="8" name="Group 8"/>
          <p:cNvGrpSpPr/>
          <p:nvPr/>
        </p:nvGrpSpPr>
        <p:grpSpPr>
          <a:xfrm>
            <a:off x="9835964" y="1187301"/>
            <a:ext cx="7748561" cy="796183"/>
            <a:chOff x="0" y="0"/>
            <a:chExt cx="2499947" cy="256875"/>
          </a:xfrm>
        </p:grpSpPr>
        <p:sp>
          <p:nvSpPr>
            <p:cNvPr id="9" name="Freeform 9"/>
            <p:cNvSpPr/>
            <p:nvPr/>
          </p:nvSpPr>
          <p:spPr>
            <a:xfrm>
              <a:off x="0" y="0"/>
              <a:ext cx="2499947" cy="256875"/>
            </a:xfrm>
            <a:custGeom>
              <a:avLst/>
              <a:gdLst/>
              <a:ahLst/>
              <a:cxnLst/>
              <a:rect l="l" t="t" r="r" b="b"/>
              <a:pathLst>
                <a:path w="2499947" h="256875">
                  <a:moveTo>
                    <a:pt x="0" y="0"/>
                  </a:moveTo>
                  <a:lnTo>
                    <a:pt x="2499947" y="0"/>
                  </a:lnTo>
                  <a:lnTo>
                    <a:pt x="2499947" y="256875"/>
                  </a:lnTo>
                  <a:lnTo>
                    <a:pt x="0" y="256875"/>
                  </a:lnTo>
                  <a:close/>
                </a:path>
              </a:pathLst>
            </a:custGeom>
            <a:solidFill>
              <a:srgbClr val="FFFFFF"/>
            </a:solidFill>
          </p:spPr>
        </p:sp>
        <p:sp>
          <p:nvSpPr>
            <p:cNvPr id="10" name="TextBox 10"/>
            <p:cNvSpPr txBox="1"/>
            <p:nvPr/>
          </p:nvSpPr>
          <p:spPr>
            <a:xfrm>
              <a:off x="0" y="-38100"/>
              <a:ext cx="2499947" cy="29497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098503" y="1368557"/>
            <a:ext cx="6751506" cy="393700"/>
          </a:xfrm>
          <a:prstGeom prst="rect">
            <a:avLst/>
          </a:prstGeom>
        </p:spPr>
        <p:txBody>
          <a:bodyPr lIns="0" tIns="0" rIns="0" bIns="0" rtlCol="0" anchor="t">
            <a:spAutoFit/>
          </a:bodyPr>
          <a:lstStyle/>
          <a:p>
            <a:pPr>
              <a:lnSpc>
                <a:spcPts val="3125"/>
              </a:lnSpc>
            </a:pPr>
            <a:r>
              <a:rPr lang="en-US" sz="2500" spc="250">
                <a:solidFill>
                  <a:srgbClr val="000000"/>
                </a:solidFill>
                <a:latin typeface="Open Sans Italics"/>
              </a:rPr>
              <a:t>Trả dữ liệu về cho Client:</a:t>
            </a:r>
          </a:p>
        </p:txBody>
      </p:sp>
      <p:sp>
        <p:nvSpPr>
          <p:cNvPr id="12" name="TextBox 12"/>
          <p:cNvSpPr txBox="1"/>
          <p:nvPr/>
        </p:nvSpPr>
        <p:spPr>
          <a:xfrm>
            <a:off x="9835964" y="2222964"/>
            <a:ext cx="7748561" cy="2346325"/>
          </a:xfrm>
          <a:prstGeom prst="rect">
            <a:avLst/>
          </a:prstGeom>
        </p:spPr>
        <p:txBody>
          <a:bodyPr lIns="0" tIns="0" rIns="0" bIns="0" rtlCol="0" anchor="t">
            <a:spAutoFit/>
          </a:bodyPr>
          <a:lstStyle/>
          <a:p>
            <a:pPr algn="just">
              <a:lnSpc>
                <a:spcPts val="3124"/>
              </a:lnSpc>
            </a:pPr>
            <a:r>
              <a:rPr lang="en-US" sz="2499" spc="249">
                <a:solidFill>
                  <a:srgbClr val="FAFAFA"/>
                </a:solidFill>
                <a:latin typeface="Open Sans Italics"/>
              </a:rPr>
              <a:t>Server có thể sử dụng phương thức Content của HttpResponse để set nội dung là một object.</a:t>
            </a:r>
          </a:p>
          <a:p>
            <a:pPr algn="just">
              <a:lnSpc>
                <a:spcPts val="3124"/>
              </a:lnSpc>
            </a:pPr>
            <a:r>
              <a:rPr lang="en-US" sz="2499" spc="249">
                <a:solidFill>
                  <a:srgbClr val="FAFAFA"/>
                </a:solidFill>
                <a:latin typeface="Open Sans Italics"/>
              </a:rPr>
              <a:t>Framework sẽ tự động serialize object thành JSON và gửi cho client.</a:t>
            </a:r>
          </a:p>
          <a:p>
            <a:pPr algn="just">
              <a:lnSpc>
                <a:spcPts val="3124"/>
              </a:lnSpc>
            </a:pPr>
            <a:endParaRPr lang="en-US" sz="2499" spc="249">
              <a:solidFill>
                <a:srgbClr val="FAFAFA"/>
              </a:solidFill>
              <a:latin typeface="Open Sans Italics"/>
            </a:endParaRPr>
          </a:p>
        </p:txBody>
      </p:sp>
      <p:sp>
        <p:nvSpPr>
          <p:cNvPr id="13" name="AutoShape 13"/>
          <p:cNvSpPr/>
          <p:nvPr/>
        </p:nvSpPr>
        <p:spPr>
          <a:xfrm flipV="1">
            <a:off x="9105900" y="1187301"/>
            <a:ext cx="0" cy="8458813"/>
          </a:xfrm>
          <a:prstGeom prst="line">
            <a:avLst/>
          </a:prstGeom>
          <a:ln w="47625" cap="rnd">
            <a:solidFill>
              <a:srgbClr val="FFFFFF"/>
            </a:solidFill>
            <a:prstDash val="solid"/>
            <a:headEnd type="none" w="sm" len="sm"/>
            <a:tailEnd type="none" w="sm" len="sm"/>
          </a:ln>
        </p:spPr>
      </p:sp>
      <p:sp>
        <p:nvSpPr>
          <p:cNvPr id="14" name="AutoShape 14"/>
          <p:cNvSpPr/>
          <p:nvPr/>
        </p:nvSpPr>
        <p:spPr>
          <a:xfrm flipV="1">
            <a:off x="9105900" y="3473423"/>
            <a:ext cx="0" cy="832326"/>
          </a:xfrm>
          <a:prstGeom prst="line">
            <a:avLst/>
          </a:prstGeom>
          <a:ln w="76200" cap="rnd">
            <a:solidFill>
              <a:srgbClr val="FFFFFF"/>
            </a:solidFill>
            <a:prstDash val="solid"/>
            <a:headEnd type="none" w="sm" len="sm"/>
            <a:tailEnd type="none" w="sm" len="sm"/>
          </a:ln>
        </p:spPr>
      </p:sp>
      <p:sp>
        <p:nvSpPr>
          <p:cNvPr id="15" name="AutoShape 15"/>
          <p:cNvSpPr/>
          <p:nvPr/>
        </p:nvSpPr>
        <p:spPr>
          <a:xfrm flipV="1">
            <a:off x="9105900" y="7380689"/>
            <a:ext cx="0" cy="832326"/>
          </a:xfrm>
          <a:prstGeom prst="line">
            <a:avLst/>
          </a:prstGeom>
          <a:ln w="76200" cap="rnd">
            <a:solidFill>
              <a:srgbClr val="FFFFFF"/>
            </a:solidFill>
            <a:prstDash val="solid"/>
            <a:headEnd type="none" w="sm" len="sm"/>
            <a:tailEnd type="none" w="sm" len="sm"/>
          </a:ln>
        </p:spPr>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814500" y="514350"/>
            <a:ext cx="16659000" cy="968471"/>
            <a:chOff x="0" y="0"/>
            <a:chExt cx="22212000" cy="1291295"/>
          </a:xfrm>
        </p:grpSpPr>
        <p:grpSp>
          <p:nvGrpSpPr>
            <p:cNvPr id="3" name="Group 3"/>
            <p:cNvGrpSpPr/>
            <p:nvPr/>
          </p:nvGrpSpPr>
          <p:grpSpPr>
            <a:xfrm>
              <a:off x="0" y="0"/>
              <a:ext cx="22212000" cy="1291295"/>
              <a:chOff x="0" y="0"/>
              <a:chExt cx="5374756" cy="312461"/>
            </a:xfrm>
          </p:grpSpPr>
          <p:sp>
            <p:nvSpPr>
              <p:cNvPr id="4" name="Freeform 4"/>
              <p:cNvSpPr/>
              <p:nvPr/>
            </p:nvSpPr>
            <p:spPr>
              <a:xfrm>
                <a:off x="0" y="0"/>
                <a:ext cx="5374756" cy="312461"/>
              </a:xfrm>
              <a:custGeom>
                <a:avLst/>
                <a:gdLst/>
                <a:ahLst/>
                <a:cxnLst/>
                <a:rect l="l" t="t" r="r" b="b"/>
                <a:pathLst>
                  <a:path w="5374756" h="312461">
                    <a:moveTo>
                      <a:pt x="0" y="0"/>
                    </a:moveTo>
                    <a:lnTo>
                      <a:pt x="5374756" y="0"/>
                    </a:lnTo>
                    <a:lnTo>
                      <a:pt x="5374756" y="312461"/>
                    </a:lnTo>
                    <a:lnTo>
                      <a:pt x="0" y="312461"/>
                    </a:lnTo>
                    <a:close/>
                  </a:path>
                </a:pathLst>
              </a:custGeom>
              <a:solidFill>
                <a:srgbClr val="FFFFFF"/>
              </a:solidFill>
            </p:spPr>
          </p:sp>
          <p:sp>
            <p:nvSpPr>
              <p:cNvPr id="5" name="TextBox 5"/>
              <p:cNvSpPr txBox="1"/>
              <p:nvPr/>
            </p:nvSpPr>
            <p:spPr>
              <a:xfrm>
                <a:off x="0" y="-38100"/>
                <a:ext cx="5374756" cy="35056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659512" y="286872"/>
              <a:ext cx="18892976" cy="765175"/>
            </a:xfrm>
            <a:prstGeom prst="rect">
              <a:avLst/>
            </a:prstGeom>
          </p:spPr>
          <p:txBody>
            <a:bodyPr lIns="0" tIns="0" rIns="0" bIns="0" rtlCol="0" anchor="t">
              <a:spAutoFit/>
            </a:bodyPr>
            <a:lstStyle/>
            <a:p>
              <a:pPr algn="ctr">
                <a:lnSpc>
                  <a:spcPts val="4200"/>
                </a:lnSpc>
              </a:pPr>
              <a:r>
                <a:rPr lang="en-US" sz="4000" spc="200">
                  <a:solidFill>
                    <a:srgbClr val="000000"/>
                  </a:solidFill>
                  <a:latin typeface="Open Sans Ultra-Bold"/>
                </a:rPr>
                <a:t>ROUTING</a:t>
              </a:r>
            </a:p>
          </p:txBody>
        </p:sp>
      </p:grpSp>
      <p:sp>
        <p:nvSpPr>
          <p:cNvPr id="7" name="Freeform 7"/>
          <p:cNvSpPr/>
          <p:nvPr/>
        </p:nvSpPr>
        <p:spPr>
          <a:xfrm>
            <a:off x="5571507" y="4244260"/>
            <a:ext cx="5999433" cy="5701842"/>
          </a:xfrm>
          <a:custGeom>
            <a:avLst/>
            <a:gdLst/>
            <a:ahLst/>
            <a:cxnLst/>
            <a:rect l="l" t="t" r="r" b="b"/>
            <a:pathLst>
              <a:path w="5999433" h="5701842">
                <a:moveTo>
                  <a:pt x="0" y="0"/>
                </a:moveTo>
                <a:lnTo>
                  <a:pt x="5999433" y="0"/>
                </a:lnTo>
                <a:lnTo>
                  <a:pt x="5999433" y="5701843"/>
                </a:lnTo>
                <a:lnTo>
                  <a:pt x="0" y="5701843"/>
                </a:lnTo>
                <a:lnTo>
                  <a:pt x="0" y="0"/>
                </a:lnTo>
                <a:close/>
              </a:path>
            </a:pathLst>
          </a:custGeom>
          <a:blipFill>
            <a:blip r:embed="rId2"/>
            <a:stretch>
              <a:fillRect/>
            </a:stretch>
          </a:blipFill>
        </p:spPr>
      </p:sp>
      <p:sp>
        <p:nvSpPr>
          <p:cNvPr id="8" name="TextBox 8"/>
          <p:cNvSpPr txBox="1"/>
          <p:nvPr/>
        </p:nvSpPr>
        <p:spPr>
          <a:xfrm>
            <a:off x="814500" y="1929956"/>
            <a:ext cx="16659000" cy="2174875"/>
          </a:xfrm>
          <a:prstGeom prst="rect">
            <a:avLst/>
          </a:prstGeom>
        </p:spPr>
        <p:txBody>
          <a:bodyPr lIns="0" tIns="0" rIns="0" bIns="0" rtlCol="0" anchor="t">
            <a:spAutoFit/>
          </a:bodyPr>
          <a:lstStyle/>
          <a:p>
            <a:pPr>
              <a:lnSpc>
                <a:spcPts val="3499"/>
              </a:lnSpc>
            </a:pPr>
            <a:r>
              <a:rPr lang="en-US" sz="2499">
                <a:solidFill>
                  <a:srgbClr val="FFFFFF"/>
                </a:solidFill>
                <a:latin typeface="Open Sans Bold Italics"/>
              </a:rPr>
              <a:t>a. Khái niệm</a:t>
            </a:r>
          </a:p>
          <a:p>
            <a:pPr>
              <a:lnSpc>
                <a:spcPts val="3499"/>
              </a:lnSpc>
            </a:pPr>
            <a:r>
              <a:rPr lang="en-US" sz="2499">
                <a:solidFill>
                  <a:srgbClr val="FFFFFF"/>
                </a:solidFill>
                <a:latin typeface="Open Sans"/>
              </a:rPr>
              <a:t>-Là một thành phần quan trọng trong .NET api</a:t>
            </a:r>
          </a:p>
          <a:p>
            <a:pPr>
              <a:lnSpc>
                <a:spcPts val="3499"/>
              </a:lnSpc>
            </a:pPr>
            <a:r>
              <a:rPr lang="en-US" sz="2499">
                <a:solidFill>
                  <a:srgbClr val="FFFFFF"/>
                </a:solidFill>
                <a:latin typeface="Open Sans"/>
              </a:rPr>
              <a:t>-Là một quá trình khi ASP.NET Core xem xét các URL request gửi đến và "chỉ đường" cho nó đến Controller Actions.</a:t>
            </a:r>
          </a:p>
          <a:p>
            <a:pPr>
              <a:lnSpc>
                <a:spcPts val="3499"/>
              </a:lnSpc>
            </a:pPr>
            <a:r>
              <a:rPr lang="en-US" sz="2499">
                <a:solidFill>
                  <a:srgbClr val="FFFFFF"/>
                </a:solidFill>
                <a:latin typeface="Open Sans Bold"/>
              </a:rPr>
              <a:t>b. Cơ chế làm việc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814500" y="514350"/>
            <a:ext cx="16659000" cy="968471"/>
            <a:chOff x="0" y="0"/>
            <a:chExt cx="22212000" cy="1291295"/>
          </a:xfrm>
        </p:grpSpPr>
        <p:grpSp>
          <p:nvGrpSpPr>
            <p:cNvPr id="3" name="Group 3"/>
            <p:cNvGrpSpPr/>
            <p:nvPr/>
          </p:nvGrpSpPr>
          <p:grpSpPr>
            <a:xfrm>
              <a:off x="0" y="0"/>
              <a:ext cx="22212000" cy="1291295"/>
              <a:chOff x="0" y="0"/>
              <a:chExt cx="5374756" cy="312461"/>
            </a:xfrm>
          </p:grpSpPr>
          <p:sp>
            <p:nvSpPr>
              <p:cNvPr id="4" name="Freeform 4"/>
              <p:cNvSpPr/>
              <p:nvPr/>
            </p:nvSpPr>
            <p:spPr>
              <a:xfrm>
                <a:off x="0" y="0"/>
                <a:ext cx="5374756" cy="312461"/>
              </a:xfrm>
              <a:custGeom>
                <a:avLst/>
                <a:gdLst/>
                <a:ahLst/>
                <a:cxnLst/>
                <a:rect l="l" t="t" r="r" b="b"/>
                <a:pathLst>
                  <a:path w="5374756" h="312461">
                    <a:moveTo>
                      <a:pt x="0" y="0"/>
                    </a:moveTo>
                    <a:lnTo>
                      <a:pt x="5374756" y="0"/>
                    </a:lnTo>
                    <a:lnTo>
                      <a:pt x="5374756" y="312461"/>
                    </a:lnTo>
                    <a:lnTo>
                      <a:pt x="0" y="312461"/>
                    </a:lnTo>
                    <a:close/>
                  </a:path>
                </a:pathLst>
              </a:custGeom>
              <a:solidFill>
                <a:srgbClr val="FFFFFF"/>
              </a:solidFill>
            </p:spPr>
          </p:sp>
          <p:sp>
            <p:nvSpPr>
              <p:cNvPr id="5" name="TextBox 5"/>
              <p:cNvSpPr txBox="1"/>
              <p:nvPr/>
            </p:nvSpPr>
            <p:spPr>
              <a:xfrm>
                <a:off x="0" y="-38100"/>
                <a:ext cx="5374756" cy="35056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659512" y="286872"/>
              <a:ext cx="18892976" cy="765175"/>
            </a:xfrm>
            <a:prstGeom prst="rect">
              <a:avLst/>
            </a:prstGeom>
          </p:spPr>
          <p:txBody>
            <a:bodyPr lIns="0" tIns="0" rIns="0" bIns="0" rtlCol="0" anchor="t">
              <a:spAutoFit/>
            </a:bodyPr>
            <a:lstStyle/>
            <a:p>
              <a:pPr algn="ctr">
                <a:lnSpc>
                  <a:spcPts val="4200"/>
                </a:lnSpc>
              </a:pPr>
              <a:r>
                <a:rPr lang="en-US" sz="4000" spc="200">
                  <a:solidFill>
                    <a:srgbClr val="000000"/>
                  </a:solidFill>
                  <a:latin typeface="Open Sans Ultra-Bold"/>
                </a:rPr>
                <a:t>ROUTING</a:t>
              </a:r>
            </a:p>
          </p:txBody>
        </p:sp>
      </p:grpSp>
      <p:grpSp>
        <p:nvGrpSpPr>
          <p:cNvPr id="7" name="Group 7"/>
          <p:cNvGrpSpPr/>
          <p:nvPr/>
        </p:nvGrpSpPr>
        <p:grpSpPr>
          <a:xfrm>
            <a:off x="5013786" y="4503315"/>
            <a:ext cx="9083449" cy="5565541"/>
            <a:chOff x="0" y="0"/>
            <a:chExt cx="2392349" cy="1465821"/>
          </a:xfrm>
        </p:grpSpPr>
        <p:sp>
          <p:nvSpPr>
            <p:cNvPr id="8" name="Freeform 8"/>
            <p:cNvSpPr/>
            <p:nvPr/>
          </p:nvSpPr>
          <p:spPr>
            <a:xfrm>
              <a:off x="0" y="0"/>
              <a:ext cx="2392349" cy="1465821"/>
            </a:xfrm>
            <a:custGeom>
              <a:avLst/>
              <a:gdLst/>
              <a:ahLst/>
              <a:cxnLst/>
              <a:rect l="l" t="t" r="r" b="b"/>
              <a:pathLst>
                <a:path w="2392349" h="1465821">
                  <a:moveTo>
                    <a:pt x="43468" y="0"/>
                  </a:moveTo>
                  <a:lnTo>
                    <a:pt x="2348881" y="0"/>
                  </a:lnTo>
                  <a:cubicBezTo>
                    <a:pt x="2360409" y="0"/>
                    <a:pt x="2371466" y="4580"/>
                    <a:pt x="2379617" y="12731"/>
                  </a:cubicBezTo>
                  <a:cubicBezTo>
                    <a:pt x="2387769" y="20883"/>
                    <a:pt x="2392349" y="31939"/>
                    <a:pt x="2392349" y="43468"/>
                  </a:cubicBezTo>
                  <a:lnTo>
                    <a:pt x="2392349" y="1422354"/>
                  </a:lnTo>
                  <a:cubicBezTo>
                    <a:pt x="2392349" y="1433882"/>
                    <a:pt x="2387769" y="1444938"/>
                    <a:pt x="2379617" y="1453090"/>
                  </a:cubicBezTo>
                  <a:cubicBezTo>
                    <a:pt x="2371466" y="1461242"/>
                    <a:pt x="2360409" y="1465821"/>
                    <a:pt x="2348881" y="1465821"/>
                  </a:cubicBezTo>
                  <a:lnTo>
                    <a:pt x="43468" y="1465821"/>
                  </a:lnTo>
                  <a:cubicBezTo>
                    <a:pt x="31939" y="1465821"/>
                    <a:pt x="20883" y="1461242"/>
                    <a:pt x="12731" y="1453090"/>
                  </a:cubicBezTo>
                  <a:cubicBezTo>
                    <a:pt x="4580" y="1444938"/>
                    <a:pt x="0" y="1433882"/>
                    <a:pt x="0" y="1422354"/>
                  </a:cubicBezTo>
                  <a:lnTo>
                    <a:pt x="0" y="43468"/>
                  </a:lnTo>
                  <a:cubicBezTo>
                    <a:pt x="0" y="31939"/>
                    <a:pt x="4580" y="20883"/>
                    <a:pt x="12731" y="12731"/>
                  </a:cubicBezTo>
                  <a:cubicBezTo>
                    <a:pt x="20883" y="4580"/>
                    <a:pt x="31939" y="0"/>
                    <a:pt x="43468" y="0"/>
                  </a:cubicBezTo>
                  <a:close/>
                </a:path>
              </a:pathLst>
            </a:custGeom>
            <a:solidFill>
              <a:srgbClr val="FAFAFA"/>
            </a:solidFill>
          </p:spPr>
        </p:sp>
        <p:sp>
          <p:nvSpPr>
            <p:cNvPr id="9" name="TextBox 9"/>
            <p:cNvSpPr txBox="1"/>
            <p:nvPr/>
          </p:nvSpPr>
          <p:spPr>
            <a:xfrm>
              <a:off x="0" y="-38100"/>
              <a:ext cx="2392349" cy="150392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814500" y="1929956"/>
            <a:ext cx="2212313" cy="422275"/>
          </a:xfrm>
          <a:prstGeom prst="rect">
            <a:avLst/>
          </a:prstGeom>
        </p:spPr>
        <p:txBody>
          <a:bodyPr lIns="0" tIns="0" rIns="0" bIns="0" rtlCol="0" anchor="t">
            <a:spAutoFit/>
          </a:bodyPr>
          <a:lstStyle/>
          <a:p>
            <a:pPr>
              <a:lnSpc>
                <a:spcPts val="3499"/>
              </a:lnSpc>
            </a:pPr>
            <a:r>
              <a:rPr lang="en-US" sz="2499">
                <a:solidFill>
                  <a:srgbClr val="FFFFFF"/>
                </a:solidFill>
                <a:latin typeface="Open Sans Bold Italics"/>
              </a:rPr>
              <a:t>c. Phân loại</a:t>
            </a:r>
          </a:p>
        </p:txBody>
      </p:sp>
      <p:sp>
        <p:nvSpPr>
          <p:cNvPr id="11" name="TextBox 11"/>
          <p:cNvSpPr txBox="1"/>
          <p:nvPr/>
        </p:nvSpPr>
        <p:spPr>
          <a:xfrm>
            <a:off x="1660896" y="2328440"/>
            <a:ext cx="14919458" cy="2174875"/>
          </a:xfrm>
          <a:prstGeom prst="rect">
            <a:avLst/>
          </a:prstGeom>
        </p:spPr>
        <p:txBody>
          <a:bodyPr lIns="0" tIns="0" rIns="0" bIns="0" rtlCol="0" anchor="t">
            <a:spAutoFit/>
          </a:bodyPr>
          <a:lstStyle/>
          <a:p>
            <a:pPr>
              <a:lnSpc>
                <a:spcPts val="3499"/>
              </a:lnSpc>
            </a:pPr>
            <a:r>
              <a:rPr lang="en-US" sz="2499">
                <a:solidFill>
                  <a:srgbClr val="FFFFFF"/>
                </a:solidFill>
                <a:latin typeface="Open Sans Italics"/>
              </a:rPr>
              <a:t>Attribute routing:</a:t>
            </a:r>
          </a:p>
          <a:p>
            <a:pPr marL="539749" lvl="1" indent="-269875">
              <a:lnSpc>
                <a:spcPts val="3499"/>
              </a:lnSpc>
              <a:buFont typeface="Arial"/>
              <a:buChar char="•"/>
            </a:pPr>
            <a:r>
              <a:rPr lang="en-US" sz="2499">
                <a:solidFill>
                  <a:srgbClr val="FFFFFF"/>
                </a:solidFill>
                <a:latin typeface="Open Sans"/>
              </a:rPr>
              <a:t>Phương thức phổ biến nhất, sử dụng các attribute (như HttpGet, HttpPost) gắn trực tiếp vào các phương thức controller.</a:t>
            </a:r>
          </a:p>
          <a:p>
            <a:pPr marL="539749" lvl="1" indent="-269875">
              <a:lnSpc>
                <a:spcPts val="3499"/>
              </a:lnSpc>
              <a:buFont typeface="Arial"/>
              <a:buChar char="•"/>
            </a:pPr>
            <a:r>
              <a:rPr lang="en-US" sz="2499">
                <a:solidFill>
                  <a:srgbClr val="FFFFFF"/>
                </a:solidFill>
                <a:latin typeface="Open Sans"/>
              </a:rPr>
              <a:t>Cho phép gán các URL cụ thể với các hành động theo HTTP (GET, POST, PUT, DELETE).</a:t>
            </a:r>
          </a:p>
          <a:p>
            <a:pPr>
              <a:lnSpc>
                <a:spcPts val="3499"/>
              </a:lnSpc>
            </a:pPr>
            <a:endParaRPr lang="en-US" sz="2499">
              <a:solidFill>
                <a:srgbClr val="FFFFFF"/>
              </a:solidFill>
              <a:latin typeface="Open Sans"/>
            </a:endParaRPr>
          </a:p>
        </p:txBody>
      </p:sp>
      <p:sp>
        <p:nvSpPr>
          <p:cNvPr id="12" name="TextBox 12"/>
          <p:cNvSpPr txBox="1"/>
          <p:nvPr/>
        </p:nvSpPr>
        <p:spPr>
          <a:xfrm>
            <a:off x="1660896" y="4268365"/>
            <a:ext cx="8024930" cy="422275"/>
          </a:xfrm>
          <a:prstGeom prst="rect">
            <a:avLst/>
          </a:prstGeom>
        </p:spPr>
        <p:txBody>
          <a:bodyPr lIns="0" tIns="0" rIns="0" bIns="0" rtlCol="0" anchor="t">
            <a:spAutoFit/>
          </a:bodyPr>
          <a:lstStyle/>
          <a:p>
            <a:pPr>
              <a:lnSpc>
                <a:spcPts val="3499"/>
              </a:lnSpc>
            </a:pPr>
            <a:r>
              <a:rPr lang="en-US" sz="2499">
                <a:solidFill>
                  <a:srgbClr val="FFFFFF"/>
                </a:solidFill>
                <a:latin typeface="Open Sans Italics"/>
              </a:rPr>
              <a:t>Ví dụ</a:t>
            </a:r>
          </a:p>
        </p:txBody>
      </p:sp>
      <p:sp>
        <p:nvSpPr>
          <p:cNvPr id="13" name="TextBox 13"/>
          <p:cNvSpPr txBox="1"/>
          <p:nvPr/>
        </p:nvSpPr>
        <p:spPr>
          <a:xfrm>
            <a:off x="5761248" y="4629508"/>
            <a:ext cx="8024930" cy="5680075"/>
          </a:xfrm>
          <a:prstGeom prst="rect">
            <a:avLst/>
          </a:prstGeom>
        </p:spPr>
        <p:txBody>
          <a:bodyPr lIns="0" tIns="0" rIns="0" bIns="0" rtlCol="0" anchor="t">
            <a:spAutoFit/>
          </a:bodyPr>
          <a:lstStyle/>
          <a:p>
            <a:pPr>
              <a:lnSpc>
                <a:spcPts val="3499"/>
              </a:lnSpc>
            </a:pPr>
            <a:r>
              <a:rPr lang="en-US" sz="2499">
                <a:solidFill>
                  <a:srgbClr val="000000"/>
                </a:solidFill>
                <a:latin typeface="Open Sans Italics"/>
              </a:rPr>
              <a:t>[HttpGet("/products")]</a:t>
            </a:r>
          </a:p>
          <a:p>
            <a:pPr>
              <a:lnSpc>
                <a:spcPts val="3499"/>
              </a:lnSpc>
            </a:pPr>
            <a:r>
              <a:rPr lang="en-US" sz="2499">
                <a:solidFill>
                  <a:srgbClr val="000000"/>
                </a:solidFill>
                <a:latin typeface="Open Sans Italics"/>
              </a:rPr>
              <a:t>public IActionResult GetProducts()</a:t>
            </a:r>
          </a:p>
          <a:p>
            <a:pPr>
              <a:lnSpc>
                <a:spcPts val="3499"/>
              </a:lnSpc>
            </a:pPr>
            <a:r>
              <a:rPr lang="en-US" sz="2499">
                <a:solidFill>
                  <a:srgbClr val="000000"/>
                </a:solidFill>
                <a:latin typeface="Open Sans Italics"/>
              </a:rPr>
              <a:t>{</a:t>
            </a:r>
          </a:p>
          <a:p>
            <a:pPr>
              <a:lnSpc>
                <a:spcPts val="3499"/>
              </a:lnSpc>
            </a:pPr>
            <a:r>
              <a:rPr lang="en-US" sz="2499">
                <a:solidFill>
                  <a:srgbClr val="000000"/>
                </a:solidFill>
                <a:latin typeface="Open Sans Italics"/>
              </a:rPr>
              <a:t>   // ...</a:t>
            </a:r>
          </a:p>
          <a:p>
            <a:pPr>
              <a:lnSpc>
                <a:spcPts val="3499"/>
              </a:lnSpc>
            </a:pPr>
            <a:r>
              <a:rPr lang="en-US" sz="2499">
                <a:solidFill>
                  <a:srgbClr val="000000"/>
                </a:solidFill>
                <a:latin typeface="Open Sans Italics"/>
              </a:rPr>
              <a:t>}</a:t>
            </a:r>
          </a:p>
          <a:p>
            <a:pPr>
              <a:lnSpc>
                <a:spcPts val="3499"/>
              </a:lnSpc>
            </a:pPr>
            <a:endParaRPr lang="en-US" sz="2499">
              <a:solidFill>
                <a:srgbClr val="000000"/>
              </a:solidFill>
              <a:latin typeface="Open Sans Italics"/>
            </a:endParaRPr>
          </a:p>
          <a:p>
            <a:pPr>
              <a:lnSpc>
                <a:spcPts val="3499"/>
              </a:lnSpc>
            </a:pPr>
            <a:r>
              <a:rPr lang="en-US" sz="2499">
                <a:solidFill>
                  <a:srgbClr val="000000"/>
                </a:solidFill>
                <a:latin typeface="Open Sans Italics"/>
              </a:rPr>
              <a:t>[HttpPost("/products")]</a:t>
            </a:r>
          </a:p>
          <a:p>
            <a:pPr>
              <a:lnSpc>
                <a:spcPts val="3499"/>
              </a:lnSpc>
            </a:pPr>
            <a:r>
              <a:rPr lang="en-US" sz="2499">
                <a:solidFill>
                  <a:srgbClr val="000000"/>
                </a:solidFill>
                <a:latin typeface="Open Sans Italics"/>
              </a:rPr>
              <a:t>public IActionResult CreateProduct([FromBody] Product product)</a:t>
            </a:r>
          </a:p>
          <a:p>
            <a:pPr>
              <a:lnSpc>
                <a:spcPts val="3499"/>
              </a:lnSpc>
            </a:pPr>
            <a:r>
              <a:rPr lang="en-US" sz="2499">
                <a:solidFill>
                  <a:srgbClr val="000000"/>
                </a:solidFill>
                <a:latin typeface="Open Sans Italics"/>
              </a:rPr>
              <a:t>{</a:t>
            </a:r>
          </a:p>
          <a:p>
            <a:pPr>
              <a:lnSpc>
                <a:spcPts val="3499"/>
              </a:lnSpc>
            </a:pPr>
            <a:r>
              <a:rPr lang="en-US" sz="2499">
                <a:solidFill>
                  <a:srgbClr val="000000"/>
                </a:solidFill>
                <a:latin typeface="Open Sans Italics"/>
              </a:rPr>
              <a:t>   // ...</a:t>
            </a:r>
          </a:p>
          <a:p>
            <a:pPr>
              <a:lnSpc>
                <a:spcPts val="3499"/>
              </a:lnSpc>
            </a:pPr>
            <a:r>
              <a:rPr lang="en-US" sz="2499">
                <a:solidFill>
                  <a:srgbClr val="000000"/>
                </a:solidFill>
                <a:latin typeface="Open Sans Italics"/>
              </a:rPr>
              <a:t>}</a:t>
            </a:r>
          </a:p>
          <a:p>
            <a:pPr>
              <a:lnSpc>
                <a:spcPts val="3499"/>
              </a:lnSpc>
            </a:pPr>
            <a:endParaRPr lang="en-US" sz="2499">
              <a:solidFill>
                <a:srgbClr val="000000"/>
              </a:solidFill>
              <a:latin typeface="Open Sans Itali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814500" y="514350"/>
            <a:ext cx="16659000" cy="968471"/>
            <a:chOff x="0" y="0"/>
            <a:chExt cx="22212000" cy="1291295"/>
          </a:xfrm>
        </p:grpSpPr>
        <p:grpSp>
          <p:nvGrpSpPr>
            <p:cNvPr id="3" name="Group 3"/>
            <p:cNvGrpSpPr/>
            <p:nvPr/>
          </p:nvGrpSpPr>
          <p:grpSpPr>
            <a:xfrm>
              <a:off x="0" y="0"/>
              <a:ext cx="22212000" cy="1291295"/>
              <a:chOff x="0" y="0"/>
              <a:chExt cx="5374756" cy="312461"/>
            </a:xfrm>
          </p:grpSpPr>
          <p:sp>
            <p:nvSpPr>
              <p:cNvPr id="4" name="Freeform 4"/>
              <p:cNvSpPr/>
              <p:nvPr/>
            </p:nvSpPr>
            <p:spPr>
              <a:xfrm>
                <a:off x="0" y="0"/>
                <a:ext cx="5374756" cy="312461"/>
              </a:xfrm>
              <a:custGeom>
                <a:avLst/>
                <a:gdLst/>
                <a:ahLst/>
                <a:cxnLst/>
                <a:rect l="l" t="t" r="r" b="b"/>
                <a:pathLst>
                  <a:path w="5374756" h="312461">
                    <a:moveTo>
                      <a:pt x="0" y="0"/>
                    </a:moveTo>
                    <a:lnTo>
                      <a:pt x="5374756" y="0"/>
                    </a:lnTo>
                    <a:lnTo>
                      <a:pt x="5374756" y="312461"/>
                    </a:lnTo>
                    <a:lnTo>
                      <a:pt x="0" y="312461"/>
                    </a:lnTo>
                    <a:close/>
                  </a:path>
                </a:pathLst>
              </a:custGeom>
              <a:solidFill>
                <a:srgbClr val="FFFFFF"/>
              </a:solidFill>
            </p:spPr>
          </p:sp>
          <p:sp>
            <p:nvSpPr>
              <p:cNvPr id="5" name="TextBox 5"/>
              <p:cNvSpPr txBox="1"/>
              <p:nvPr/>
            </p:nvSpPr>
            <p:spPr>
              <a:xfrm>
                <a:off x="0" y="-38100"/>
                <a:ext cx="5374756" cy="35056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659512" y="286872"/>
              <a:ext cx="18892976" cy="765175"/>
            </a:xfrm>
            <a:prstGeom prst="rect">
              <a:avLst/>
            </a:prstGeom>
          </p:spPr>
          <p:txBody>
            <a:bodyPr lIns="0" tIns="0" rIns="0" bIns="0" rtlCol="0" anchor="t">
              <a:spAutoFit/>
            </a:bodyPr>
            <a:lstStyle/>
            <a:p>
              <a:pPr algn="ctr">
                <a:lnSpc>
                  <a:spcPts val="4200"/>
                </a:lnSpc>
              </a:pPr>
              <a:r>
                <a:rPr lang="en-US" sz="4000" spc="200">
                  <a:solidFill>
                    <a:srgbClr val="000000"/>
                  </a:solidFill>
                  <a:latin typeface="Open Sans Ultra-Bold"/>
                </a:rPr>
                <a:t>ROUTING</a:t>
              </a:r>
            </a:p>
          </p:txBody>
        </p:sp>
      </p:grpSp>
      <p:grpSp>
        <p:nvGrpSpPr>
          <p:cNvPr id="7" name="Group 7"/>
          <p:cNvGrpSpPr/>
          <p:nvPr/>
        </p:nvGrpSpPr>
        <p:grpSpPr>
          <a:xfrm>
            <a:off x="4485498" y="3951775"/>
            <a:ext cx="7810613" cy="2128884"/>
            <a:chOff x="0" y="0"/>
            <a:chExt cx="2057116" cy="560694"/>
          </a:xfrm>
        </p:grpSpPr>
        <p:sp>
          <p:nvSpPr>
            <p:cNvPr id="8" name="Freeform 8"/>
            <p:cNvSpPr/>
            <p:nvPr/>
          </p:nvSpPr>
          <p:spPr>
            <a:xfrm>
              <a:off x="0" y="0"/>
              <a:ext cx="2057116" cy="560694"/>
            </a:xfrm>
            <a:custGeom>
              <a:avLst/>
              <a:gdLst/>
              <a:ahLst/>
              <a:cxnLst/>
              <a:rect l="l" t="t" r="r" b="b"/>
              <a:pathLst>
                <a:path w="2057116" h="560694">
                  <a:moveTo>
                    <a:pt x="50551" y="0"/>
                  </a:moveTo>
                  <a:lnTo>
                    <a:pt x="2006565" y="0"/>
                  </a:lnTo>
                  <a:cubicBezTo>
                    <a:pt x="2034483" y="0"/>
                    <a:pt x="2057116" y="22633"/>
                    <a:pt x="2057116" y="50551"/>
                  </a:cubicBezTo>
                  <a:lnTo>
                    <a:pt x="2057116" y="510142"/>
                  </a:lnTo>
                  <a:cubicBezTo>
                    <a:pt x="2057116" y="523549"/>
                    <a:pt x="2051790" y="536407"/>
                    <a:pt x="2042310" y="545888"/>
                  </a:cubicBezTo>
                  <a:cubicBezTo>
                    <a:pt x="2032830" y="555368"/>
                    <a:pt x="2019972" y="560694"/>
                    <a:pt x="2006565" y="560694"/>
                  </a:cubicBezTo>
                  <a:lnTo>
                    <a:pt x="50551" y="560694"/>
                  </a:lnTo>
                  <a:cubicBezTo>
                    <a:pt x="22633" y="560694"/>
                    <a:pt x="0" y="538061"/>
                    <a:pt x="0" y="510142"/>
                  </a:cubicBezTo>
                  <a:lnTo>
                    <a:pt x="0" y="50551"/>
                  </a:lnTo>
                  <a:cubicBezTo>
                    <a:pt x="0" y="37144"/>
                    <a:pt x="5326" y="24286"/>
                    <a:pt x="14806" y="14806"/>
                  </a:cubicBezTo>
                  <a:cubicBezTo>
                    <a:pt x="24286" y="5326"/>
                    <a:pt x="37144" y="0"/>
                    <a:pt x="50551" y="0"/>
                  </a:cubicBezTo>
                  <a:close/>
                </a:path>
              </a:pathLst>
            </a:custGeom>
            <a:solidFill>
              <a:srgbClr val="FAFAFA"/>
            </a:solidFill>
          </p:spPr>
        </p:sp>
        <p:sp>
          <p:nvSpPr>
            <p:cNvPr id="9" name="TextBox 9"/>
            <p:cNvSpPr txBox="1"/>
            <p:nvPr/>
          </p:nvSpPr>
          <p:spPr>
            <a:xfrm>
              <a:off x="0" y="-38100"/>
              <a:ext cx="2057116" cy="59879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8700" y="1802672"/>
            <a:ext cx="2212313" cy="422275"/>
          </a:xfrm>
          <a:prstGeom prst="rect">
            <a:avLst/>
          </a:prstGeom>
        </p:spPr>
        <p:txBody>
          <a:bodyPr lIns="0" tIns="0" rIns="0" bIns="0" rtlCol="0" anchor="t">
            <a:spAutoFit/>
          </a:bodyPr>
          <a:lstStyle/>
          <a:p>
            <a:pPr>
              <a:lnSpc>
                <a:spcPts val="3499"/>
              </a:lnSpc>
            </a:pPr>
            <a:r>
              <a:rPr lang="en-US" sz="2499">
                <a:solidFill>
                  <a:srgbClr val="FFFFFF"/>
                </a:solidFill>
                <a:latin typeface="Open Sans Bold Italics"/>
              </a:rPr>
              <a:t>c. Phân loại</a:t>
            </a:r>
          </a:p>
        </p:txBody>
      </p:sp>
      <p:sp>
        <p:nvSpPr>
          <p:cNvPr id="11" name="TextBox 11"/>
          <p:cNvSpPr txBox="1"/>
          <p:nvPr/>
        </p:nvSpPr>
        <p:spPr>
          <a:xfrm>
            <a:off x="1875096" y="2201156"/>
            <a:ext cx="14919458" cy="1298575"/>
          </a:xfrm>
          <a:prstGeom prst="rect">
            <a:avLst/>
          </a:prstGeom>
        </p:spPr>
        <p:txBody>
          <a:bodyPr lIns="0" tIns="0" rIns="0" bIns="0" rtlCol="0" anchor="t">
            <a:spAutoFit/>
          </a:bodyPr>
          <a:lstStyle/>
          <a:p>
            <a:pPr>
              <a:lnSpc>
                <a:spcPts val="3499"/>
              </a:lnSpc>
            </a:pPr>
            <a:r>
              <a:rPr lang="en-US" sz="2499">
                <a:solidFill>
                  <a:srgbClr val="FFFFFF"/>
                </a:solidFill>
                <a:latin typeface="Open Sans Italics"/>
              </a:rPr>
              <a:t>Convention –based Routing:</a:t>
            </a:r>
          </a:p>
          <a:p>
            <a:pPr marL="539749" lvl="1" indent="-269875">
              <a:lnSpc>
                <a:spcPts val="3499"/>
              </a:lnSpc>
              <a:buFont typeface="Arial"/>
              <a:buChar char="•"/>
            </a:pPr>
            <a:r>
              <a:rPr lang="en-US" sz="2499">
                <a:solidFill>
                  <a:srgbClr val="FFFFFF"/>
                </a:solidFill>
                <a:latin typeface="Open Sans"/>
              </a:rPr>
              <a:t>Định nghĩa cấu hình routing trong RouteConfig.cs của ứng dụng.</a:t>
            </a:r>
          </a:p>
          <a:p>
            <a:pPr marL="539749" lvl="1" indent="-269875">
              <a:lnSpc>
                <a:spcPts val="3499"/>
              </a:lnSpc>
              <a:buFont typeface="Arial"/>
              <a:buChar char="•"/>
            </a:pPr>
            <a:r>
              <a:rPr lang="en-US" sz="2499">
                <a:solidFill>
                  <a:srgbClr val="FFFFFF"/>
                </a:solidFill>
                <a:latin typeface="Open Sans"/>
              </a:rPr>
              <a:t>Cung cấp sự linh hoạt và mở rộng hơn, phù hợp cho các API lớn.</a:t>
            </a:r>
          </a:p>
        </p:txBody>
      </p:sp>
      <p:sp>
        <p:nvSpPr>
          <p:cNvPr id="12" name="TextBox 12"/>
          <p:cNvSpPr txBox="1"/>
          <p:nvPr/>
        </p:nvSpPr>
        <p:spPr>
          <a:xfrm>
            <a:off x="1962983" y="3702931"/>
            <a:ext cx="8024930" cy="422275"/>
          </a:xfrm>
          <a:prstGeom prst="rect">
            <a:avLst/>
          </a:prstGeom>
        </p:spPr>
        <p:txBody>
          <a:bodyPr lIns="0" tIns="0" rIns="0" bIns="0" rtlCol="0" anchor="t">
            <a:spAutoFit/>
          </a:bodyPr>
          <a:lstStyle/>
          <a:p>
            <a:pPr>
              <a:lnSpc>
                <a:spcPts val="3499"/>
              </a:lnSpc>
            </a:pPr>
            <a:r>
              <a:rPr lang="en-US" sz="2499">
                <a:solidFill>
                  <a:srgbClr val="FFFFFF"/>
                </a:solidFill>
                <a:latin typeface="Open Sans Italics"/>
              </a:rPr>
              <a:t>Ví dụ</a:t>
            </a:r>
          </a:p>
        </p:txBody>
      </p:sp>
      <p:sp>
        <p:nvSpPr>
          <p:cNvPr id="13" name="TextBox 13"/>
          <p:cNvSpPr txBox="1"/>
          <p:nvPr/>
        </p:nvSpPr>
        <p:spPr>
          <a:xfrm>
            <a:off x="4751745" y="4077581"/>
            <a:ext cx="8024930" cy="1736725"/>
          </a:xfrm>
          <a:prstGeom prst="rect">
            <a:avLst/>
          </a:prstGeom>
        </p:spPr>
        <p:txBody>
          <a:bodyPr lIns="0" tIns="0" rIns="0" bIns="0" rtlCol="0" anchor="t">
            <a:spAutoFit/>
          </a:bodyPr>
          <a:lstStyle/>
          <a:p>
            <a:pPr>
              <a:lnSpc>
                <a:spcPts val="3499"/>
              </a:lnSpc>
            </a:pPr>
            <a:r>
              <a:rPr lang="en-US" sz="2499">
                <a:solidFill>
                  <a:srgbClr val="000000"/>
                </a:solidFill>
                <a:latin typeface="Open Sans Italics"/>
              </a:rPr>
              <a:t>app.MapControllers().</a:t>
            </a:r>
          </a:p>
          <a:p>
            <a:pPr>
              <a:lnSpc>
                <a:spcPts val="3499"/>
              </a:lnSpc>
            </a:pPr>
            <a:r>
              <a:rPr lang="en-US" sz="2499">
                <a:solidFill>
                  <a:srgbClr val="000000"/>
                </a:solidFill>
                <a:latin typeface="Open Sans Italics"/>
              </a:rPr>
              <a:t>     Route("/products/{id}", controller: "ProductsController", action: "GetById");</a:t>
            </a:r>
          </a:p>
          <a:p>
            <a:pPr>
              <a:lnSpc>
                <a:spcPts val="3499"/>
              </a:lnSpc>
            </a:pPr>
            <a:endParaRPr lang="en-US" sz="2499">
              <a:solidFill>
                <a:srgbClr val="000000"/>
              </a:solidFill>
              <a:latin typeface="Open Sans Italics"/>
            </a:endParaRPr>
          </a:p>
        </p:txBody>
      </p:sp>
      <p:sp>
        <p:nvSpPr>
          <p:cNvPr id="14" name="TextBox 14"/>
          <p:cNvSpPr txBox="1"/>
          <p:nvPr/>
        </p:nvSpPr>
        <p:spPr>
          <a:xfrm>
            <a:off x="1028700" y="6404508"/>
            <a:ext cx="16659000" cy="2613025"/>
          </a:xfrm>
          <a:prstGeom prst="rect">
            <a:avLst/>
          </a:prstGeom>
        </p:spPr>
        <p:txBody>
          <a:bodyPr lIns="0" tIns="0" rIns="0" bIns="0" rtlCol="0" anchor="t">
            <a:spAutoFit/>
          </a:bodyPr>
          <a:lstStyle/>
          <a:p>
            <a:pPr>
              <a:lnSpc>
                <a:spcPts val="3499"/>
              </a:lnSpc>
            </a:pPr>
            <a:r>
              <a:rPr lang="en-US" sz="2499">
                <a:solidFill>
                  <a:srgbClr val="FFFFFF"/>
                </a:solidFill>
                <a:latin typeface="Open Sans Bold"/>
              </a:rPr>
              <a:t>d. Các thành phần trong routing:</a:t>
            </a:r>
          </a:p>
          <a:p>
            <a:pPr marL="539749" lvl="1" indent="-269875">
              <a:lnSpc>
                <a:spcPts val="3499"/>
              </a:lnSpc>
              <a:buFont typeface="Arial"/>
              <a:buChar char="•"/>
            </a:pPr>
            <a:r>
              <a:rPr lang="en-US" sz="2499">
                <a:solidFill>
                  <a:srgbClr val="FFFFFF"/>
                </a:solidFill>
                <a:latin typeface="Open Sans"/>
              </a:rPr>
              <a:t>URL: Đường dẫn mà client sử dụng để truy cập API.</a:t>
            </a:r>
          </a:p>
          <a:p>
            <a:pPr marL="539749" lvl="1" indent="-269875">
              <a:lnSpc>
                <a:spcPts val="3499"/>
              </a:lnSpc>
              <a:buFont typeface="Arial"/>
              <a:buChar char="•"/>
            </a:pPr>
            <a:r>
              <a:rPr lang="en-US" sz="2499">
                <a:solidFill>
                  <a:srgbClr val="FFFFFF"/>
                </a:solidFill>
                <a:latin typeface="Open Sans"/>
              </a:rPr>
              <a:t>HTTP Method (Verb): Phương thức HTTP như GET, POST, PUT, DELETE.</a:t>
            </a:r>
          </a:p>
          <a:p>
            <a:pPr marL="539749" lvl="1" indent="-269875">
              <a:lnSpc>
                <a:spcPts val="3499"/>
              </a:lnSpc>
              <a:buFont typeface="Arial"/>
              <a:buChar char="•"/>
            </a:pPr>
            <a:r>
              <a:rPr lang="en-US" sz="2499">
                <a:solidFill>
                  <a:srgbClr val="FFFFFF"/>
                </a:solidFill>
                <a:latin typeface="Open Sans"/>
              </a:rPr>
              <a:t>Controller: Class chứa các phương thức xử lý logic ứng với các tài nguyên và hành động.</a:t>
            </a:r>
          </a:p>
          <a:p>
            <a:pPr marL="539749" lvl="1" indent="-269875">
              <a:lnSpc>
                <a:spcPts val="3499"/>
              </a:lnSpc>
              <a:buFont typeface="Arial"/>
              <a:buChar char="•"/>
            </a:pPr>
            <a:r>
              <a:rPr lang="en-US" sz="2499">
                <a:solidFill>
                  <a:srgbClr val="FFFFFF"/>
                </a:solidFill>
                <a:latin typeface="Open Sans"/>
              </a:rPr>
              <a:t>Action: Phương thức trong controller được kích hoạt để xử lý yêu cầu.</a:t>
            </a:r>
          </a:p>
          <a:p>
            <a:pPr>
              <a:lnSpc>
                <a:spcPts val="3499"/>
              </a:lnSpc>
            </a:pPr>
            <a:endParaRPr lang="en-US" sz="2499">
              <a:solidFill>
                <a:srgbClr val="FFFFFF"/>
              </a:solidFill>
              <a:latin typeface="Open San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9E9"/>
        </a:solidFill>
        <a:effectLst/>
      </p:bgPr>
    </p:bg>
    <p:spTree>
      <p:nvGrpSpPr>
        <p:cNvPr id="1" name=""/>
        <p:cNvGrpSpPr/>
        <p:nvPr/>
      </p:nvGrpSpPr>
      <p:grpSpPr>
        <a:xfrm>
          <a:off x="0" y="0"/>
          <a:ext cx="0" cy="0"/>
          <a:chOff x="0" y="0"/>
          <a:chExt cx="0" cy="0"/>
        </a:xfrm>
      </p:grpSpPr>
      <p:sp>
        <p:nvSpPr>
          <p:cNvPr id="2" name="Freeform 2"/>
          <p:cNvSpPr/>
          <p:nvPr/>
        </p:nvSpPr>
        <p:spPr>
          <a:xfrm>
            <a:off x="-7986078" y="7009650"/>
            <a:ext cx="32028641" cy="15373748"/>
          </a:xfrm>
          <a:custGeom>
            <a:avLst/>
            <a:gdLst/>
            <a:ahLst/>
            <a:cxnLst/>
            <a:rect l="l" t="t" r="r" b="b"/>
            <a:pathLst>
              <a:path w="32028641" h="15373748">
                <a:moveTo>
                  <a:pt x="0" y="0"/>
                </a:moveTo>
                <a:lnTo>
                  <a:pt x="32028641" y="0"/>
                </a:lnTo>
                <a:lnTo>
                  <a:pt x="32028641" y="15373748"/>
                </a:lnTo>
                <a:lnTo>
                  <a:pt x="0" y="1537374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6463706" y="-12795873"/>
            <a:ext cx="32028641" cy="15373748"/>
          </a:xfrm>
          <a:custGeom>
            <a:avLst/>
            <a:gdLst/>
            <a:ahLst/>
            <a:cxnLst/>
            <a:rect l="l" t="t" r="r" b="b"/>
            <a:pathLst>
              <a:path w="32028641" h="15373748">
                <a:moveTo>
                  <a:pt x="0" y="0"/>
                </a:moveTo>
                <a:lnTo>
                  <a:pt x="32028641" y="0"/>
                </a:lnTo>
                <a:lnTo>
                  <a:pt x="32028641" y="15373748"/>
                </a:lnTo>
                <a:lnTo>
                  <a:pt x="0" y="1537374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7436589" y="7581150"/>
            <a:ext cx="32028641" cy="15373748"/>
          </a:xfrm>
          <a:custGeom>
            <a:avLst/>
            <a:gdLst/>
            <a:ahLst/>
            <a:cxnLst/>
            <a:rect l="l" t="t" r="r" b="b"/>
            <a:pathLst>
              <a:path w="32028641" h="15373748">
                <a:moveTo>
                  <a:pt x="0" y="0"/>
                </a:moveTo>
                <a:lnTo>
                  <a:pt x="32028641" y="0"/>
                </a:lnTo>
                <a:lnTo>
                  <a:pt x="32028641" y="15373748"/>
                </a:lnTo>
                <a:lnTo>
                  <a:pt x="0" y="1537374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800000">
            <a:off x="-7013196" y="-13367373"/>
            <a:ext cx="32028641" cy="15373748"/>
          </a:xfrm>
          <a:custGeom>
            <a:avLst/>
            <a:gdLst/>
            <a:ahLst/>
            <a:cxnLst/>
            <a:rect l="l" t="t" r="r" b="b"/>
            <a:pathLst>
              <a:path w="32028641" h="15373748">
                <a:moveTo>
                  <a:pt x="0" y="0"/>
                </a:moveTo>
                <a:lnTo>
                  <a:pt x="32028642" y="0"/>
                </a:lnTo>
                <a:lnTo>
                  <a:pt x="32028642" y="15373748"/>
                </a:lnTo>
                <a:lnTo>
                  <a:pt x="0" y="1537374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6040313" y="8378075"/>
            <a:ext cx="32028641" cy="15373748"/>
          </a:xfrm>
          <a:custGeom>
            <a:avLst/>
            <a:gdLst/>
            <a:ahLst/>
            <a:cxnLst/>
            <a:rect l="l" t="t" r="r" b="b"/>
            <a:pathLst>
              <a:path w="32028641" h="15373748">
                <a:moveTo>
                  <a:pt x="0" y="0"/>
                </a:moveTo>
                <a:lnTo>
                  <a:pt x="32028641" y="0"/>
                </a:lnTo>
                <a:lnTo>
                  <a:pt x="32028641" y="15373748"/>
                </a:lnTo>
                <a:lnTo>
                  <a:pt x="0" y="1537374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rot="-10800000">
            <a:off x="-8409472" y="-14164298"/>
            <a:ext cx="32028641" cy="15373748"/>
          </a:xfrm>
          <a:custGeom>
            <a:avLst/>
            <a:gdLst/>
            <a:ahLst/>
            <a:cxnLst/>
            <a:rect l="l" t="t" r="r" b="b"/>
            <a:pathLst>
              <a:path w="32028641" h="15373748">
                <a:moveTo>
                  <a:pt x="0" y="0"/>
                </a:moveTo>
                <a:lnTo>
                  <a:pt x="32028641" y="0"/>
                </a:lnTo>
                <a:lnTo>
                  <a:pt x="32028641" y="15373748"/>
                </a:lnTo>
                <a:lnTo>
                  <a:pt x="0" y="1537374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4808667" y="3423228"/>
            <a:ext cx="9023509" cy="2205982"/>
          </a:xfrm>
          <a:prstGeom prst="rect">
            <a:avLst/>
          </a:prstGeom>
        </p:spPr>
        <p:txBody>
          <a:bodyPr lIns="0" tIns="0" rIns="0" bIns="0" rtlCol="0" anchor="t">
            <a:spAutoFit/>
          </a:bodyPr>
          <a:lstStyle/>
          <a:p>
            <a:pPr algn="ctr">
              <a:lnSpc>
                <a:spcPts val="18060"/>
              </a:lnSpc>
            </a:pPr>
            <a:r>
              <a:rPr lang="en-US" sz="12900">
                <a:solidFill>
                  <a:srgbClr val="011632"/>
                </a:solidFill>
                <a:latin typeface="Open Sans Bold"/>
              </a:rPr>
              <a:t>Thank you.</a:t>
            </a:r>
          </a:p>
        </p:txBody>
      </p:sp>
      <p:sp>
        <p:nvSpPr>
          <p:cNvPr id="9" name="TextBox 9"/>
          <p:cNvSpPr txBox="1"/>
          <p:nvPr/>
        </p:nvSpPr>
        <p:spPr>
          <a:xfrm>
            <a:off x="4343379" y="5837243"/>
            <a:ext cx="9954084" cy="356372"/>
          </a:xfrm>
          <a:prstGeom prst="rect">
            <a:avLst/>
          </a:prstGeom>
        </p:spPr>
        <p:txBody>
          <a:bodyPr lIns="0" tIns="0" rIns="0" bIns="0" rtlCol="0" anchor="t">
            <a:spAutoFit/>
          </a:bodyPr>
          <a:lstStyle/>
          <a:p>
            <a:pPr algn="ctr">
              <a:lnSpc>
                <a:spcPts val="2932"/>
              </a:lnSpc>
            </a:pPr>
            <a:r>
              <a:rPr lang="en-US" sz="2094">
                <a:solidFill>
                  <a:srgbClr val="011632"/>
                </a:solidFill>
                <a:latin typeface="Open Sans Bold"/>
              </a:rPr>
              <a:t>Huỳnh Nguyễn Tường Vy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5665625" y="565396"/>
            <a:ext cx="7497551" cy="1547754"/>
            <a:chOff x="0" y="0"/>
            <a:chExt cx="2418963" cy="499358"/>
          </a:xfrm>
        </p:grpSpPr>
        <p:sp>
          <p:nvSpPr>
            <p:cNvPr id="3" name="Freeform 3"/>
            <p:cNvSpPr/>
            <p:nvPr/>
          </p:nvSpPr>
          <p:spPr>
            <a:xfrm>
              <a:off x="0" y="0"/>
              <a:ext cx="2418963" cy="499358"/>
            </a:xfrm>
            <a:custGeom>
              <a:avLst/>
              <a:gdLst/>
              <a:ahLst/>
              <a:cxnLst/>
              <a:rect l="l" t="t" r="r" b="b"/>
              <a:pathLst>
                <a:path w="2418963" h="499358">
                  <a:moveTo>
                    <a:pt x="0" y="0"/>
                  </a:moveTo>
                  <a:lnTo>
                    <a:pt x="2418963" y="0"/>
                  </a:lnTo>
                  <a:lnTo>
                    <a:pt x="2418963" y="499358"/>
                  </a:lnTo>
                  <a:lnTo>
                    <a:pt x="0" y="499358"/>
                  </a:lnTo>
                  <a:close/>
                </a:path>
              </a:pathLst>
            </a:custGeom>
            <a:solidFill>
              <a:srgbClr val="FFFFFF"/>
            </a:solidFill>
          </p:spPr>
        </p:sp>
        <p:sp>
          <p:nvSpPr>
            <p:cNvPr id="4" name="TextBox 4"/>
            <p:cNvSpPr txBox="1"/>
            <p:nvPr/>
          </p:nvSpPr>
          <p:spPr>
            <a:xfrm>
              <a:off x="0" y="-38100"/>
              <a:ext cx="2418963" cy="53745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001462" y="4116104"/>
            <a:ext cx="7328976" cy="514350"/>
          </a:xfrm>
          <a:prstGeom prst="rect">
            <a:avLst/>
          </a:prstGeom>
        </p:spPr>
        <p:txBody>
          <a:bodyPr lIns="0" tIns="0" rIns="0" bIns="0" rtlCol="0" anchor="t">
            <a:spAutoFit/>
          </a:bodyPr>
          <a:lstStyle/>
          <a:p>
            <a:pPr algn="r">
              <a:lnSpc>
                <a:spcPts val="4200"/>
              </a:lnSpc>
            </a:pPr>
            <a:r>
              <a:rPr lang="en-US" sz="3000" spc="300">
                <a:solidFill>
                  <a:srgbClr val="FFFFFF"/>
                </a:solidFill>
                <a:latin typeface="Open Sans Bold"/>
              </a:rPr>
              <a:t>1.Khái niệm</a:t>
            </a:r>
          </a:p>
        </p:txBody>
      </p:sp>
      <p:sp>
        <p:nvSpPr>
          <p:cNvPr id="6" name="TextBox 6"/>
          <p:cNvSpPr txBox="1"/>
          <p:nvPr/>
        </p:nvSpPr>
        <p:spPr>
          <a:xfrm>
            <a:off x="9144000" y="5211479"/>
            <a:ext cx="7663842" cy="514350"/>
          </a:xfrm>
          <a:prstGeom prst="rect">
            <a:avLst/>
          </a:prstGeom>
        </p:spPr>
        <p:txBody>
          <a:bodyPr lIns="0" tIns="0" rIns="0" bIns="0" rtlCol="0" anchor="t">
            <a:spAutoFit/>
          </a:bodyPr>
          <a:lstStyle/>
          <a:p>
            <a:pPr algn="r">
              <a:lnSpc>
                <a:spcPts val="4200"/>
              </a:lnSpc>
            </a:pPr>
            <a:r>
              <a:rPr lang="en-US" sz="3000" spc="300">
                <a:solidFill>
                  <a:srgbClr val="FFFFFF"/>
                </a:solidFill>
                <a:latin typeface="Open Sans Bold"/>
              </a:rPr>
              <a:t>2.Web API hoạt động như thế nào</a:t>
            </a:r>
          </a:p>
        </p:txBody>
      </p:sp>
      <p:sp>
        <p:nvSpPr>
          <p:cNvPr id="7" name="TextBox 7"/>
          <p:cNvSpPr txBox="1"/>
          <p:nvPr/>
        </p:nvSpPr>
        <p:spPr>
          <a:xfrm>
            <a:off x="9001462" y="6190829"/>
            <a:ext cx="7328976" cy="514350"/>
          </a:xfrm>
          <a:prstGeom prst="rect">
            <a:avLst/>
          </a:prstGeom>
        </p:spPr>
        <p:txBody>
          <a:bodyPr lIns="0" tIns="0" rIns="0" bIns="0" rtlCol="0" anchor="t">
            <a:spAutoFit/>
          </a:bodyPr>
          <a:lstStyle/>
          <a:p>
            <a:pPr algn="r">
              <a:lnSpc>
                <a:spcPts val="4200"/>
              </a:lnSpc>
            </a:pPr>
            <a:r>
              <a:rPr lang="en-US" sz="3000" spc="300">
                <a:solidFill>
                  <a:srgbClr val="FFFFFF"/>
                </a:solidFill>
                <a:latin typeface="Open Sans Bold"/>
              </a:rPr>
              <a:t>3.NET Web API</a:t>
            </a:r>
          </a:p>
        </p:txBody>
      </p:sp>
      <p:grpSp>
        <p:nvGrpSpPr>
          <p:cNvPr id="8" name="Group 8"/>
          <p:cNvGrpSpPr/>
          <p:nvPr/>
        </p:nvGrpSpPr>
        <p:grpSpPr>
          <a:xfrm>
            <a:off x="16807842" y="3758160"/>
            <a:ext cx="594003" cy="3647048"/>
            <a:chOff x="0" y="0"/>
            <a:chExt cx="792004" cy="4862730"/>
          </a:xfrm>
        </p:grpSpPr>
        <p:grpSp>
          <p:nvGrpSpPr>
            <p:cNvPr id="9" name="Group 9"/>
            <p:cNvGrpSpPr/>
            <p:nvPr/>
          </p:nvGrpSpPr>
          <p:grpSpPr>
            <a:xfrm>
              <a:off x="233351" y="0"/>
              <a:ext cx="293625" cy="4862730"/>
              <a:chOff x="0" y="0"/>
              <a:chExt cx="71050" cy="1176661"/>
            </a:xfrm>
          </p:grpSpPr>
          <p:sp>
            <p:nvSpPr>
              <p:cNvPr id="10" name="Freeform 10"/>
              <p:cNvSpPr/>
              <p:nvPr/>
            </p:nvSpPr>
            <p:spPr>
              <a:xfrm>
                <a:off x="0" y="0"/>
                <a:ext cx="71050" cy="1176661"/>
              </a:xfrm>
              <a:custGeom>
                <a:avLst/>
                <a:gdLst/>
                <a:ahLst/>
                <a:cxnLst/>
                <a:rect l="l" t="t" r="r" b="b"/>
                <a:pathLst>
                  <a:path w="71050" h="1176661">
                    <a:moveTo>
                      <a:pt x="0" y="0"/>
                    </a:moveTo>
                    <a:lnTo>
                      <a:pt x="71050" y="0"/>
                    </a:lnTo>
                    <a:lnTo>
                      <a:pt x="71050" y="1176661"/>
                    </a:lnTo>
                    <a:lnTo>
                      <a:pt x="0" y="1176661"/>
                    </a:lnTo>
                    <a:close/>
                  </a:path>
                </a:pathLst>
              </a:custGeom>
              <a:solidFill>
                <a:srgbClr val="FFFFFF"/>
              </a:solidFill>
              <a:ln cap="sq">
                <a:noFill/>
                <a:prstDash val="solid"/>
                <a:miter/>
              </a:ln>
            </p:spPr>
          </p:sp>
          <p:sp>
            <p:nvSpPr>
              <p:cNvPr id="11" name="TextBox 11"/>
              <p:cNvSpPr txBox="1"/>
              <p:nvPr/>
            </p:nvSpPr>
            <p:spPr>
              <a:xfrm>
                <a:off x="0" y="-38100"/>
                <a:ext cx="71050" cy="1214761"/>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462256"/>
              <a:ext cx="792004" cy="79200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0" y="1845406"/>
              <a:ext cx="792004" cy="79200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3228557"/>
              <a:ext cx="792004" cy="79200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339781" y="2784099"/>
            <a:ext cx="8804219" cy="6474201"/>
            <a:chOff x="0" y="0"/>
            <a:chExt cx="11738958" cy="8632268"/>
          </a:xfrm>
        </p:grpSpPr>
        <p:pic>
          <p:nvPicPr>
            <p:cNvPr id="22" name="Picture 22"/>
            <p:cNvPicPr>
              <a:picLocks noChangeAspect="1"/>
            </p:cNvPicPr>
            <p:nvPr/>
          </p:nvPicPr>
          <p:blipFill>
            <a:blip r:embed="rId2"/>
            <a:srcRect l="4698" r="4698"/>
            <a:stretch>
              <a:fillRect/>
            </a:stretch>
          </p:blipFill>
          <p:spPr>
            <a:xfrm>
              <a:off x="0" y="0"/>
              <a:ext cx="11738958" cy="8632268"/>
            </a:xfrm>
            <a:prstGeom prst="rect">
              <a:avLst/>
            </a:prstGeom>
          </p:spPr>
        </p:pic>
      </p:grpSp>
      <p:sp>
        <p:nvSpPr>
          <p:cNvPr id="23" name="TextBox 23"/>
          <p:cNvSpPr txBox="1"/>
          <p:nvPr/>
        </p:nvSpPr>
        <p:spPr>
          <a:xfrm>
            <a:off x="6594987" y="1080193"/>
            <a:ext cx="5098026" cy="575310"/>
          </a:xfrm>
          <a:prstGeom prst="rect">
            <a:avLst/>
          </a:prstGeom>
        </p:spPr>
        <p:txBody>
          <a:bodyPr lIns="0" tIns="0" rIns="0" bIns="0" rtlCol="0" anchor="t">
            <a:spAutoFit/>
          </a:bodyPr>
          <a:lstStyle/>
          <a:p>
            <a:pPr algn="ctr">
              <a:lnSpc>
                <a:spcPts val="4410"/>
              </a:lnSpc>
            </a:pPr>
            <a:r>
              <a:rPr lang="en-US" sz="4200" spc="210">
                <a:solidFill>
                  <a:srgbClr val="000000"/>
                </a:solidFill>
                <a:latin typeface="Open Sans Ultra-Bold"/>
              </a:rPr>
              <a:t>NỘI DUNG</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600459" y="1470689"/>
            <a:ext cx="18888459" cy="7474991"/>
            <a:chOff x="0" y="0"/>
            <a:chExt cx="4974738" cy="1968722"/>
          </a:xfrm>
        </p:grpSpPr>
        <p:sp>
          <p:nvSpPr>
            <p:cNvPr id="3" name="Freeform 3"/>
            <p:cNvSpPr/>
            <p:nvPr/>
          </p:nvSpPr>
          <p:spPr>
            <a:xfrm>
              <a:off x="0" y="0"/>
              <a:ext cx="4974738" cy="1968722"/>
            </a:xfrm>
            <a:custGeom>
              <a:avLst/>
              <a:gdLst/>
              <a:ahLst/>
              <a:cxnLst/>
              <a:rect l="l" t="t" r="r" b="b"/>
              <a:pathLst>
                <a:path w="4974738" h="1968722">
                  <a:moveTo>
                    <a:pt x="0" y="0"/>
                  </a:moveTo>
                  <a:lnTo>
                    <a:pt x="4974738" y="0"/>
                  </a:lnTo>
                  <a:lnTo>
                    <a:pt x="4974738" y="1968722"/>
                  </a:lnTo>
                  <a:lnTo>
                    <a:pt x="0" y="1968722"/>
                  </a:lnTo>
                  <a:close/>
                </a:path>
              </a:pathLst>
            </a:custGeom>
            <a:solidFill>
              <a:srgbClr val="022D58"/>
            </a:solidFill>
          </p:spPr>
        </p:sp>
        <p:sp>
          <p:nvSpPr>
            <p:cNvPr id="4" name="TextBox 4"/>
            <p:cNvSpPr txBox="1"/>
            <p:nvPr/>
          </p:nvSpPr>
          <p:spPr>
            <a:xfrm>
              <a:off x="0" y="-38100"/>
              <a:ext cx="4974738" cy="200682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87672" y="693978"/>
            <a:ext cx="2396931" cy="8899045"/>
            <a:chOff x="0" y="0"/>
            <a:chExt cx="874407" cy="3246396"/>
          </a:xfrm>
        </p:grpSpPr>
        <p:sp>
          <p:nvSpPr>
            <p:cNvPr id="6" name="Freeform 6"/>
            <p:cNvSpPr/>
            <p:nvPr/>
          </p:nvSpPr>
          <p:spPr>
            <a:xfrm>
              <a:off x="0" y="0"/>
              <a:ext cx="874407" cy="3246396"/>
            </a:xfrm>
            <a:custGeom>
              <a:avLst/>
              <a:gdLst/>
              <a:ahLst/>
              <a:cxnLst/>
              <a:rect l="l" t="t" r="r" b="b"/>
              <a:pathLst>
                <a:path w="874407" h="3246396">
                  <a:moveTo>
                    <a:pt x="0" y="0"/>
                  </a:moveTo>
                  <a:lnTo>
                    <a:pt x="874407" y="0"/>
                  </a:lnTo>
                  <a:lnTo>
                    <a:pt x="874407" y="3246396"/>
                  </a:lnTo>
                  <a:lnTo>
                    <a:pt x="0" y="3246396"/>
                  </a:lnTo>
                  <a:close/>
                </a:path>
              </a:pathLst>
            </a:custGeom>
            <a:solidFill>
              <a:srgbClr val="FFFFFF">
                <a:alpha val="84706"/>
              </a:srgbClr>
            </a:solidFill>
          </p:spPr>
        </p:sp>
      </p:grpSp>
      <p:grpSp>
        <p:nvGrpSpPr>
          <p:cNvPr id="7" name="Group 7"/>
          <p:cNvGrpSpPr/>
          <p:nvPr/>
        </p:nvGrpSpPr>
        <p:grpSpPr>
          <a:xfrm>
            <a:off x="11229126" y="861713"/>
            <a:ext cx="5784209" cy="8278483"/>
            <a:chOff x="0" y="0"/>
            <a:chExt cx="7712279" cy="11037978"/>
          </a:xfrm>
        </p:grpSpPr>
        <p:pic>
          <p:nvPicPr>
            <p:cNvPr id="8" name="Picture 8"/>
            <p:cNvPicPr>
              <a:picLocks noChangeAspect="1"/>
            </p:cNvPicPr>
            <p:nvPr/>
          </p:nvPicPr>
          <p:blipFill>
            <a:blip r:embed="rId2"/>
            <a:srcRect l="4609" r="50498"/>
            <a:stretch>
              <a:fillRect/>
            </a:stretch>
          </p:blipFill>
          <p:spPr>
            <a:xfrm>
              <a:off x="0" y="0"/>
              <a:ext cx="7712279" cy="11037978"/>
            </a:xfrm>
            <a:prstGeom prst="rect">
              <a:avLst/>
            </a:prstGeom>
          </p:spPr>
        </p:pic>
      </p:grpSp>
      <p:sp>
        <p:nvSpPr>
          <p:cNvPr id="9" name="Freeform 9"/>
          <p:cNvSpPr/>
          <p:nvPr/>
        </p:nvSpPr>
        <p:spPr>
          <a:xfrm>
            <a:off x="-1863528" y="7910576"/>
            <a:ext cx="7599031" cy="2376424"/>
          </a:xfrm>
          <a:custGeom>
            <a:avLst/>
            <a:gdLst/>
            <a:ahLst/>
            <a:cxnLst/>
            <a:rect l="l" t="t" r="r" b="b"/>
            <a:pathLst>
              <a:path w="7599031" h="2376424">
                <a:moveTo>
                  <a:pt x="0" y="0"/>
                </a:moveTo>
                <a:lnTo>
                  <a:pt x="7599031" y="0"/>
                </a:lnTo>
                <a:lnTo>
                  <a:pt x="7599031" y="2376424"/>
                </a:lnTo>
                <a:lnTo>
                  <a:pt x="0" y="237642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TextBox 10"/>
          <p:cNvSpPr txBox="1"/>
          <p:nvPr/>
        </p:nvSpPr>
        <p:spPr>
          <a:xfrm>
            <a:off x="3789323" y="1085850"/>
            <a:ext cx="3223740" cy="542925"/>
          </a:xfrm>
          <a:prstGeom prst="rect">
            <a:avLst/>
          </a:prstGeom>
        </p:spPr>
        <p:txBody>
          <a:bodyPr lIns="0" tIns="0" rIns="0" bIns="0" rtlCol="0" anchor="t">
            <a:spAutoFit/>
          </a:bodyPr>
          <a:lstStyle/>
          <a:p>
            <a:pPr algn="ctr">
              <a:lnSpc>
                <a:spcPts val="4199"/>
              </a:lnSpc>
            </a:pPr>
            <a:r>
              <a:rPr lang="en-US" sz="3999" spc="199">
                <a:solidFill>
                  <a:srgbClr val="FFFFFF"/>
                </a:solidFill>
                <a:latin typeface="Open Sans Ultra-Bold"/>
              </a:rPr>
              <a:t>KHÁI NIỆM</a:t>
            </a:r>
          </a:p>
        </p:txBody>
      </p:sp>
      <p:sp>
        <p:nvSpPr>
          <p:cNvPr id="11" name="TextBox 11"/>
          <p:cNvSpPr txBox="1"/>
          <p:nvPr/>
        </p:nvSpPr>
        <p:spPr>
          <a:xfrm>
            <a:off x="594702" y="1841500"/>
            <a:ext cx="10281602" cy="6556375"/>
          </a:xfrm>
          <a:prstGeom prst="rect">
            <a:avLst/>
          </a:prstGeom>
        </p:spPr>
        <p:txBody>
          <a:bodyPr lIns="0" tIns="0" rIns="0" bIns="0" rtlCol="0" anchor="t">
            <a:spAutoFit/>
          </a:bodyPr>
          <a:lstStyle/>
          <a:p>
            <a:pPr>
              <a:lnSpc>
                <a:spcPts val="3499"/>
              </a:lnSpc>
            </a:pPr>
            <a:r>
              <a:rPr lang="en-US" sz="2499" spc="249">
                <a:solidFill>
                  <a:srgbClr val="FFFFFF"/>
                </a:solidFill>
                <a:latin typeface="Open Sans"/>
              </a:rPr>
              <a:t>-Web API là một phương thức dùng để cho phép các ứng dụng khác nhau có thể giao tiếp, trao đổi dữ liệu qua lại.</a:t>
            </a:r>
          </a:p>
          <a:p>
            <a:pPr>
              <a:lnSpc>
                <a:spcPts val="3499"/>
              </a:lnSpc>
            </a:pPr>
            <a:r>
              <a:rPr lang="en-US" sz="2499" spc="249">
                <a:solidFill>
                  <a:srgbClr val="FFFFFF"/>
                </a:solidFill>
                <a:latin typeface="Open Sans"/>
              </a:rPr>
              <a:t>-Web API thường được sử dụng để cung cấp dữ liệu hoặc thực hiện các tác vụ cho các ứng dụng khác.</a:t>
            </a:r>
          </a:p>
          <a:p>
            <a:pPr>
              <a:lnSpc>
                <a:spcPts val="3499"/>
              </a:lnSpc>
            </a:pPr>
            <a:r>
              <a:rPr lang="en-US" sz="2499" spc="249">
                <a:solidFill>
                  <a:srgbClr val="FFFFFF"/>
                </a:solidFill>
                <a:latin typeface="Open Sans"/>
              </a:rPr>
              <a:t>-API hiện nay đều tuân thủ theo tiêu chuẩn REST và HTTP, tạo sự thân thiện dễ sử dụng với nhà phát triển.</a:t>
            </a:r>
          </a:p>
          <a:p>
            <a:pPr>
              <a:lnSpc>
                <a:spcPts val="3499"/>
              </a:lnSpc>
            </a:pPr>
            <a:r>
              <a:rPr lang="en-US" sz="2499" spc="249">
                <a:solidFill>
                  <a:srgbClr val="FFFFFF"/>
                </a:solidFill>
                <a:latin typeface="Open Sans"/>
              </a:rPr>
              <a:t>-Dữ liệu được Web API trả lại thường ở dạng JSON hoặc XML thông qua giao thức HTTP hoặc HTTPS.</a:t>
            </a:r>
          </a:p>
          <a:p>
            <a:pPr>
              <a:lnSpc>
                <a:spcPts val="3499"/>
              </a:lnSpc>
            </a:pPr>
            <a:r>
              <a:rPr lang="en-US" sz="2499" spc="249">
                <a:solidFill>
                  <a:srgbClr val="FFFFFF"/>
                </a:solidFill>
                <a:latin typeface="Open Sans"/>
              </a:rPr>
              <a:t>-</a:t>
            </a:r>
            <a:r>
              <a:rPr lang="en-US" sz="2499" spc="249">
                <a:solidFill>
                  <a:srgbClr val="FFFFFF"/>
                </a:solidFill>
                <a:latin typeface="Open Sans Bold Italics"/>
              </a:rPr>
              <a:t>Những điểm nổi bật </a:t>
            </a:r>
          </a:p>
          <a:p>
            <a:pPr marL="539749" lvl="1" indent="-269875">
              <a:lnSpc>
                <a:spcPts val="3499"/>
              </a:lnSpc>
              <a:buFont typeface="Arial"/>
              <a:buChar char="•"/>
            </a:pPr>
            <a:r>
              <a:rPr lang="en-US" sz="2499" spc="249">
                <a:solidFill>
                  <a:srgbClr val="FFFFFF"/>
                </a:solidFill>
                <a:latin typeface="Open Sans"/>
              </a:rPr>
              <a:t> Web API hỗ trợ restful đầy đủ các phương thức: Get/Post/put/delete dữ liệu</a:t>
            </a:r>
          </a:p>
          <a:p>
            <a:pPr marL="539749" lvl="1" indent="-269875">
              <a:lnSpc>
                <a:spcPts val="3499"/>
              </a:lnSpc>
              <a:buFont typeface="Arial"/>
              <a:buChar char="•"/>
            </a:pPr>
            <a:r>
              <a:rPr lang="en-US" sz="2499" spc="249">
                <a:solidFill>
                  <a:srgbClr val="FFFFFF"/>
                </a:solidFill>
                <a:latin typeface="Open Sans"/>
              </a:rPr>
              <a:t> Có khả năng hỗ trợ đầy đủ các thành phần HTTP: URI, request/response headers, caching, versioning, content format.</a:t>
            </a:r>
          </a:p>
          <a:p>
            <a:pPr>
              <a:lnSpc>
                <a:spcPts val="3499"/>
              </a:lnSpc>
            </a:pPr>
            <a:endParaRPr lang="en-US" sz="2499" spc="249">
              <a:solidFill>
                <a:srgbClr val="FFFFFF"/>
              </a:solidFill>
              <a:latin typeface="Open San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1151682" y="514350"/>
            <a:ext cx="16107618" cy="968471"/>
            <a:chOff x="0" y="0"/>
            <a:chExt cx="21476823" cy="1291295"/>
          </a:xfrm>
        </p:grpSpPr>
        <p:grpSp>
          <p:nvGrpSpPr>
            <p:cNvPr id="3" name="Group 3"/>
            <p:cNvGrpSpPr/>
            <p:nvPr/>
          </p:nvGrpSpPr>
          <p:grpSpPr>
            <a:xfrm>
              <a:off x="0" y="0"/>
              <a:ext cx="21476823" cy="1291295"/>
              <a:chOff x="0" y="0"/>
              <a:chExt cx="5196861" cy="312461"/>
            </a:xfrm>
          </p:grpSpPr>
          <p:sp>
            <p:nvSpPr>
              <p:cNvPr id="4" name="Freeform 4"/>
              <p:cNvSpPr/>
              <p:nvPr/>
            </p:nvSpPr>
            <p:spPr>
              <a:xfrm>
                <a:off x="0" y="0"/>
                <a:ext cx="5196861" cy="312461"/>
              </a:xfrm>
              <a:custGeom>
                <a:avLst/>
                <a:gdLst/>
                <a:ahLst/>
                <a:cxnLst/>
                <a:rect l="l" t="t" r="r" b="b"/>
                <a:pathLst>
                  <a:path w="5196861" h="312461">
                    <a:moveTo>
                      <a:pt x="0" y="0"/>
                    </a:moveTo>
                    <a:lnTo>
                      <a:pt x="5196861" y="0"/>
                    </a:lnTo>
                    <a:lnTo>
                      <a:pt x="5196861" y="312461"/>
                    </a:lnTo>
                    <a:lnTo>
                      <a:pt x="0" y="312461"/>
                    </a:lnTo>
                    <a:close/>
                  </a:path>
                </a:pathLst>
              </a:custGeom>
              <a:solidFill>
                <a:srgbClr val="FFFFFF"/>
              </a:solidFill>
            </p:spPr>
          </p:sp>
          <p:sp>
            <p:nvSpPr>
              <p:cNvPr id="5" name="TextBox 5"/>
              <p:cNvSpPr txBox="1"/>
              <p:nvPr/>
            </p:nvSpPr>
            <p:spPr>
              <a:xfrm>
                <a:off x="0" y="-38100"/>
                <a:ext cx="5196861" cy="35056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604585" y="286872"/>
              <a:ext cx="18267653" cy="765175"/>
            </a:xfrm>
            <a:prstGeom prst="rect">
              <a:avLst/>
            </a:prstGeom>
          </p:spPr>
          <p:txBody>
            <a:bodyPr lIns="0" tIns="0" rIns="0" bIns="0" rtlCol="0" anchor="t">
              <a:spAutoFit/>
            </a:bodyPr>
            <a:lstStyle/>
            <a:p>
              <a:pPr algn="ctr">
                <a:lnSpc>
                  <a:spcPts val="4200"/>
                </a:lnSpc>
              </a:pPr>
              <a:r>
                <a:rPr lang="en-US" sz="4000" spc="200">
                  <a:solidFill>
                    <a:srgbClr val="000000"/>
                  </a:solidFill>
                  <a:latin typeface="Open Sans Ultra-Bold"/>
                </a:rPr>
                <a:t>2.WEB API HOẠT ĐỘNG NHƯ THẾ NÀO</a:t>
              </a:r>
            </a:p>
          </p:txBody>
        </p:sp>
      </p:grpSp>
      <p:grpSp>
        <p:nvGrpSpPr>
          <p:cNvPr id="7" name="Group 7"/>
          <p:cNvGrpSpPr/>
          <p:nvPr/>
        </p:nvGrpSpPr>
        <p:grpSpPr>
          <a:xfrm>
            <a:off x="5241888" y="1897712"/>
            <a:ext cx="9111861" cy="1536441"/>
            <a:chOff x="0" y="0"/>
            <a:chExt cx="2939794" cy="495708"/>
          </a:xfrm>
        </p:grpSpPr>
        <p:sp>
          <p:nvSpPr>
            <p:cNvPr id="8" name="Freeform 8"/>
            <p:cNvSpPr/>
            <p:nvPr/>
          </p:nvSpPr>
          <p:spPr>
            <a:xfrm>
              <a:off x="0" y="0"/>
              <a:ext cx="2939794" cy="495708"/>
            </a:xfrm>
            <a:custGeom>
              <a:avLst/>
              <a:gdLst/>
              <a:ahLst/>
              <a:cxnLst/>
              <a:rect l="l" t="t" r="r" b="b"/>
              <a:pathLst>
                <a:path w="2939794" h="495708">
                  <a:moveTo>
                    <a:pt x="0" y="0"/>
                  </a:moveTo>
                  <a:lnTo>
                    <a:pt x="2939794" y="0"/>
                  </a:lnTo>
                  <a:lnTo>
                    <a:pt x="2939794" y="495708"/>
                  </a:lnTo>
                  <a:lnTo>
                    <a:pt x="0" y="495708"/>
                  </a:lnTo>
                  <a:close/>
                </a:path>
              </a:pathLst>
            </a:custGeom>
            <a:solidFill>
              <a:srgbClr val="FFFFFF"/>
            </a:solidFill>
          </p:spPr>
        </p:sp>
        <p:sp>
          <p:nvSpPr>
            <p:cNvPr id="9" name="TextBox 9"/>
            <p:cNvSpPr txBox="1"/>
            <p:nvPr/>
          </p:nvSpPr>
          <p:spPr>
            <a:xfrm>
              <a:off x="0" y="-38100"/>
              <a:ext cx="2939794" cy="53380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5334716" y="1998604"/>
            <a:ext cx="8926205" cy="1315720"/>
          </a:xfrm>
          <a:prstGeom prst="rect">
            <a:avLst/>
          </a:prstGeom>
        </p:spPr>
        <p:txBody>
          <a:bodyPr lIns="0" tIns="0" rIns="0" bIns="0" rtlCol="0" anchor="t">
            <a:spAutoFit/>
          </a:bodyPr>
          <a:lstStyle/>
          <a:p>
            <a:pPr>
              <a:lnSpc>
                <a:spcPts val="3500"/>
              </a:lnSpc>
            </a:pPr>
            <a:r>
              <a:rPr lang="en-US" sz="2800" spc="280">
                <a:solidFill>
                  <a:srgbClr val="000000"/>
                </a:solidFill>
                <a:latin typeface="Open Sans Italics"/>
              </a:rPr>
              <a:t>Xây dựng URL API để gửi tới Server và yêu cầu Server cung cấp những nội dung, dịch vụ bằng giao thức HTTP hay HTTPS.</a:t>
            </a:r>
          </a:p>
        </p:txBody>
      </p:sp>
      <p:grpSp>
        <p:nvGrpSpPr>
          <p:cNvPr id="11" name="Group 11"/>
          <p:cNvGrpSpPr/>
          <p:nvPr/>
        </p:nvGrpSpPr>
        <p:grpSpPr>
          <a:xfrm>
            <a:off x="5241888" y="4014598"/>
            <a:ext cx="9111861" cy="1522744"/>
            <a:chOff x="0" y="0"/>
            <a:chExt cx="2939794" cy="491289"/>
          </a:xfrm>
        </p:grpSpPr>
        <p:sp>
          <p:nvSpPr>
            <p:cNvPr id="12" name="Freeform 12"/>
            <p:cNvSpPr/>
            <p:nvPr/>
          </p:nvSpPr>
          <p:spPr>
            <a:xfrm>
              <a:off x="0" y="0"/>
              <a:ext cx="2939794" cy="491289"/>
            </a:xfrm>
            <a:custGeom>
              <a:avLst/>
              <a:gdLst/>
              <a:ahLst/>
              <a:cxnLst/>
              <a:rect l="l" t="t" r="r" b="b"/>
              <a:pathLst>
                <a:path w="2939794" h="491289">
                  <a:moveTo>
                    <a:pt x="0" y="0"/>
                  </a:moveTo>
                  <a:lnTo>
                    <a:pt x="2939794" y="0"/>
                  </a:lnTo>
                  <a:lnTo>
                    <a:pt x="2939794" y="491289"/>
                  </a:lnTo>
                  <a:lnTo>
                    <a:pt x="0" y="491289"/>
                  </a:lnTo>
                  <a:close/>
                </a:path>
              </a:pathLst>
            </a:custGeom>
            <a:solidFill>
              <a:srgbClr val="FFFFFF"/>
            </a:solidFill>
          </p:spPr>
        </p:sp>
        <p:sp>
          <p:nvSpPr>
            <p:cNvPr id="13" name="TextBox 13"/>
            <p:cNvSpPr txBox="1"/>
            <p:nvPr/>
          </p:nvSpPr>
          <p:spPr>
            <a:xfrm>
              <a:off x="0" y="-38100"/>
              <a:ext cx="2939794" cy="529389"/>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334716" y="4084161"/>
            <a:ext cx="8926205" cy="1315720"/>
          </a:xfrm>
          <a:prstGeom prst="rect">
            <a:avLst/>
          </a:prstGeom>
        </p:spPr>
        <p:txBody>
          <a:bodyPr lIns="0" tIns="0" rIns="0" bIns="0" rtlCol="0" anchor="t">
            <a:spAutoFit/>
          </a:bodyPr>
          <a:lstStyle/>
          <a:p>
            <a:pPr>
              <a:lnSpc>
                <a:spcPts val="3500"/>
              </a:lnSpc>
            </a:pPr>
            <a:r>
              <a:rPr lang="en-US" sz="2800" spc="280" dirty="0">
                <a:solidFill>
                  <a:srgbClr val="000000"/>
                </a:solidFill>
                <a:latin typeface="Open Sans Italics"/>
              </a:rPr>
              <a:t>Server kiểm tra và xác thực sau khi nhận được thông tin và tìm kiếm nội dung phù hợp để phản hồi.</a:t>
            </a:r>
          </a:p>
        </p:txBody>
      </p:sp>
      <p:grpSp>
        <p:nvGrpSpPr>
          <p:cNvPr id="15" name="Group 15"/>
          <p:cNvGrpSpPr/>
          <p:nvPr/>
        </p:nvGrpSpPr>
        <p:grpSpPr>
          <a:xfrm>
            <a:off x="4170083" y="2064993"/>
            <a:ext cx="217024" cy="7428114"/>
            <a:chOff x="0" y="0"/>
            <a:chExt cx="70019" cy="2396560"/>
          </a:xfrm>
        </p:grpSpPr>
        <p:sp>
          <p:nvSpPr>
            <p:cNvPr id="16" name="Freeform 16"/>
            <p:cNvSpPr/>
            <p:nvPr/>
          </p:nvSpPr>
          <p:spPr>
            <a:xfrm>
              <a:off x="0" y="0"/>
              <a:ext cx="70019" cy="2396560"/>
            </a:xfrm>
            <a:custGeom>
              <a:avLst/>
              <a:gdLst/>
              <a:ahLst/>
              <a:cxnLst/>
              <a:rect l="l" t="t" r="r" b="b"/>
              <a:pathLst>
                <a:path w="70019" h="2396560">
                  <a:moveTo>
                    <a:pt x="0" y="0"/>
                  </a:moveTo>
                  <a:lnTo>
                    <a:pt x="70019" y="0"/>
                  </a:lnTo>
                  <a:lnTo>
                    <a:pt x="70019" y="2396560"/>
                  </a:lnTo>
                  <a:lnTo>
                    <a:pt x="0" y="2396560"/>
                  </a:lnTo>
                  <a:close/>
                </a:path>
              </a:pathLst>
            </a:custGeom>
            <a:solidFill>
              <a:srgbClr val="FFFFFF"/>
            </a:solidFill>
            <a:ln cap="sq">
              <a:noFill/>
              <a:prstDash val="solid"/>
              <a:miter/>
            </a:ln>
          </p:spPr>
        </p:sp>
        <p:sp>
          <p:nvSpPr>
            <p:cNvPr id="17" name="TextBox 17"/>
            <p:cNvSpPr txBox="1"/>
            <p:nvPr/>
          </p:nvSpPr>
          <p:spPr>
            <a:xfrm>
              <a:off x="0" y="-38100"/>
              <a:ext cx="70019" cy="243466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3981594" y="2486484"/>
            <a:ext cx="594003" cy="594003"/>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3985169" y="2497754"/>
            <a:ext cx="586854" cy="514350"/>
          </a:xfrm>
          <a:prstGeom prst="rect">
            <a:avLst/>
          </a:prstGeom>
        </p:spPr>
        <p:txBody>
          <a:bodyPr lIns="0" tIns="0" rIns="0" bIns="0" rtlCol="0" anchor="t">
            <a:spAutoFit/>
          </a:bodyPr>
          <a:lstStyle/>
          <a:p>
            <a:pPr algn="ctr">
              <a:lnSpc>
                <a:spcPts val="4200"/>
              </a:lnSpc>
            </a:pPr>
            <a:r>
              <a:rPr lang="en-US" sz="3000" spc="300">
                <a:solidFill>
                  <a:srgbClr val="000000"/>
                </a:solidFill>
                <a:latin typeface="Open Sans Bold"/>
              </a:rPr>
              <a:t>1</a:t>
            </a:r>
          </a:p>
        </p:txBody>
      </p:sp>
      <p:grpSp>
        <p:nvGrpSpPr>
          <p:cNvPr id="22" name="Group 22"/>
          <p:cNvGrpSpPr/>
          <p:nvPr/>
        </p:nvGrpSpPr>
        <p:grpSpPr>
          <a:xfrm>
            <a:off x="3954261" y="4446303"/>
            <a:ext cx="594003" cy="594003"/>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954261" y="4457555"/>
            <a:ext cx="586854" cy="514350"/>
          </a:xfrm>
          <a:prstGeom prst="rect">
            <a:avLst/>
          </a:prstGeom>
        </p:spPr>
        <p:txBody>
          <a:bodyPr lIns="0" tIns="0" rIns="0" bIns="0" rtlCol="0" anchor="t">
            <a:spAutoFit/>
          </a:bodyPr>
          <a:lstStyle/>
          <a:p>
            <a:pPr algn="ctr">
              <a:lnSpc>
                <a:spcPts val="4200"/>
              </a:lnSpc>
            </a:pPr>
            <a:r>
              <a:rPr lang="en-US" sz="3000" spc="300">
                <a:solidFill>
                  <a:srgbClr val="000000"/>
                </a:solidFill>
                <a:latin typeface="Open Sans Bold"/>
              </a:rPr>
              <a:t>2</a:t>
            </a:r>
          </a:p>
        </p:txBody>
      </p:sp>
      <p:grpSp>
        <p:nvGrpSpPr>
          <p:cNvPr id="26" name="Group 26"/>
          <p:cNvGrpSpPr/>
          <p:nvPr/>
        </p:nvGrpSpPr>
        <p:grpSpPr>
          <a:xfrm>
            <a:off x="3934251" y="6402381"/>
            <a:ext cx="594003" cy="594003"/>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3937826" y="6413652"/>
            <a:ext cx="586854" cy="514350"/>
          </a:xfrm>
          <a:prstGeom prst="rect">
            <a:avLst/>
          </a:prstGeom>
        </p:spPr>
        <p:txBody>
          <a:bodyPr lIns="0" tIns="0" rIns="0" bIns="0" rtlCol="0" anchor="t">
            <a:spAutoFit/>
          </a:bodyPr>
          <a:lstStyle/>
          <a:p>
            <a:pPr algn="ctr">
              <a:lnSpc>
                <a:spcPts val="4200"/>
              </a:lnSpc>
            </a:pPr>
            <a:r>
              <a:rPr lang="en-US" sz="3000" spc="300">
                <a:solidFill>
                  <a:srgbClr val="000000"/>
                </a:solidFill>
                <a:latin typeface="Open Sans Bold"/>
              </a:rPr>
              <a:t>3</a:t>
            </a:r>
          </a:p>
        </p:txBody>
      </p:sp>
      <p:grpSp>
        <p:nvGrpSpPr>
          <p:cNvPr id="30" name="Group 30"/>
          <p:cNvGrpSpPr/>
          <p:nvPr/>
        </p:nvGrpSpPr>
        <p:grpSpPr>
          <a:xfrm>
            <a:off x="5149060" y="6118367"/>
            <a:ext cx="9111861" cy="1465708"/>
            <a:chOff x="0" y="0"/>
            <a:chExt cx="2939794" cy="472887"/>
          </a:xfrm>
        </p:grpSpPr>
        <p:sp>
          <p:nvSpPr>
            <p:cNvPr id="31" name="Freeform 31"/>
            <p:cNvSpPr/>
            <p:nvPr/>
          </p:nvSpPr>
          <p:spPr>
            <a:xfrm>
              <a:off x="0" y="0"/>
              <a:ext cx="2939794" cy="472887"/>
            </a:xfrm>
            <a:custGeom>
              <a:avLst/>
              <a:gdLst/>
              <a:ahLst/>
              <a:cxnLst/>
              <a:rect l="l" t="t" r="r" b="b"/>
              <a:pathLst>
                <a:path w="2939794" h="472887">
                  <a:moveTo>
                    <a:pt x="0" y="0"/>
                  </a:moveTo>
                  <a:lnTo>
                    <a:pt x="2939794" y="0"/>
                  </a:lnTo>
                  <a:lnTo>
                    <a:pt x="2939794" y="472887"/>
                  </a:lnTo>
                  <a:lnTo>
                    <a:pt x="0" y="472887"/>
                  </a:lnTo>
                  <a:close/>
                </a:path>
              </a:pathLst>
            </a:custGeom>
            <a:solidFill>
              <a:srgbClr val="FFFFFF"/>
            </a:solidFill>
          </p:spPr>
        </p:sp>
        <p:sp>
          <p:nvSpPr>
            <p:cNvPr id="32" name="TextBox 32"/>
            <p:cNvSpPr txBox="1"/>
            <p:nvPr/>
          </p:nvSpPr>
          <p:spPr>
            <a:xfrm>
              <a:off x="0" y="-38100"/>
              <a:ext cx="2939794" cy="510987"/>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5241888" y="6183892"/>
            <a:ext cx="8926205" cy="1346522"/>
          </a:xfrm>
          <a:prstGeom prst="rect">
            <a:avLst/>
          </a:prstGeom>
        </p:spPr>
        <p:txBody>
          <a:bodyPr lIns="0" tIns="0" rIns="0" bIns="0" rtlCol="0" anchor="t">
            <a:spAutoFit/>
          </a:bodyPr>
          <a:lstStyle/>
          <a:p>
            <a:pPr>
              <a:lnSpc>
                <a:spcPts val="3500"/>
              </a:lnSpc>
            </a:pPr>
            <a:r>
              <a:rPr lang="en-US" sz="2800" spc="280" dirty="0" smtClean="0">
                <a:solidFill>
                  <a:srgbClr val="000000"/>
                </a:solidFill>
                <a:latin typeface="Open Sans Italics"/>
              </a:rPr>
              <a:t>Thông </a:t>
            </a:r>
            <a:r>
              <a:rPr lang="en-US" sz="2800" spc="280" dirty="0">
                <a:solidFill>
                  <a:srgbClr val="000000"/>
                </a:solidFill>
                <a:latin typeface="Open Sans Italics"/>
              </a:rPr>
              <a:t>qua giao thức HTTP hoặc HTTPS, máy chủ sẽ gửi lại dữ liệu dưới hai dạng, JSOn hoặc XML.</a:t>
            </a:r>
          </a:p>
        </p:txBody>
      </p:sp>
      <p:grpSp>
        <p:nvGrpSpPr>
          <p:cNvPr id="34" name="Group 34"/>
          <p:cNvGrpSpPr/>
          <p:nvPr/>
        </p:nvGrpSpPr>
        <p:grpSpPr>
          <a:xfrm>
            <a:off x="3981594" y="8501335"/>
            <a:ext cx="594003" cy="594003"/>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2659"/>
                </a:lnSpc>
              </a:pPr>
              <a:r>
                <a:rPr lang="en-US" sz="1899">
                  <a:solidFill>
                    <a:srgbClr val="FFFFFF"/>
                  </a:solidFill>
                  <a:latin typeface="Open Sans Light"/>
                </a:rPr>
                <a:t>4</a:t>
              </a:r>
            </a:p>
          </p:txBody>
        </p:sp>
      </p:grpSp>
      <p:sp>
        <p:nvSpPr>
          <p:cNvPr id="37" name="TextBox 37"/>
          <p:cNvSpPr txBox="1"/>
          <p:nvPr/>
        </p:nvSpPr>
        <p:spPr>
          <a:xfrm>
            <a:off x="3957836" y="8501335"/>
            <a:ext cx="586854" cy="514350"/>
          </a:xfrm>
          <a:prstGeom prst="rect">
            <a:avLst/>
          </a:prstGeom>
        </p:spPr>
        <p:txBody>
          <a:bodyPr lIns="0" tIns="0" rIns="0" bIns="0" rtlCol="0" anchor="t">
            <a:spAutoFit/>
          </a:bodyPr>
          <a:lstStyle/>
          <a:p>
            <a:pPr algn="ctr">
              <a:lnSpc>
                <a:spcPts val="4200"/>
              </a:lnSpc>
            </a:pPr>
            <a:r>
              <a:rPr lang="en-US" sz="3000" spc="300">
                <a:solidFill>
                  <a:srgbClr val="000000"/>
                </a:solidFill>
                <a:latin typeface="Open Sans Bold"/>
              </a:rPr>
              <a:t>4</a:t>
            </a:r>
          </a:p>
        </p:txBody>
      </p:sp>
      <p:grpSp>
        <p:nvGrpSpPr>
          <p:cNvPr id="38" name="Group 38"/>
          <p:cNvGrpSpPr/>
          <p:nvPr/>
        </p:nvGrpSpPr>
        <p:grpSpPr>
          <a:xfrm>
            <a:off x="5149060" y="8165100"/>
            <a:ext cx="9111861" cy="1819395"/>
            <a:chOff x="0" y="0"/>
            <a:chExt cx="2939794" cy="586998"/>
          </a:xfrm>
        </p:grpSpPr>
        <p:sp>
          <p:nvSpPr>
            <p:cNvPr id="39" name="Freeform 39"/>
            <p:cNvSpPr/>
            <p:nvPr/>
          </p:nvSpPr>
          <p:spPr>
            <a:xfrm>
              <a:off x="0" y="0"/>
              <a:ext cx="2939794" cy="586998"/>
            </a:xfrm>
            <a:custGeom>
              <a:avLst/>
              <a:gdLst/>
              <a:ahLst/>
              <a:cxnLst/>
              <a:rect l="l" t="t" r="r" b="b"/>
              <a:pathLst>
                <a:path w="2939794" h="586998">
                  <a:moveTo>
                    <a:pt x="0" y="0"/>
                  </a:moveTo>
                  <a:lnTo>
                    <a:pt x="2939794" y="0"/>
                  </a:lnTo>
                  <a:lnTo>
                    <a:pt x="2939794" y="586998"/>
                  </a:lnTo>
                  <a:lnTo>
                    <a:pt x="0" y="586998"/>
                  </a:lnTo>
                  <a:close/>
                </a:path>
              </a:pathLst>
            </a:custGeom>
            <a:solidFill>
              <a:srgbClr val="FFFFFF"/>
            </a:solidFill>
          </p:spPr>
        </p:sp>
        <p:sp>
          <p:nvSpPr>
            <p:cNvPr id="40" name="TextBox 40"/>
            <p:cNvSpPr txBox="1"/>
            <p:nvPr/>
          </p:nvSpPr>
          <p:spPr>
            <a:xfrm>
              <a:off x="0" y="-38100"/>
              <a:ext cx="2939794" cy="625098"/>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5241888" y="8230625"/>
            <a:ext cx="8926205" cy="1795363"/>
          </a:xfrm>
          <a:prstGeom prst="rect">
            <a:avLst/>
          </a:prstGeom>
        </p:spPr>
        <p:txBody>
          <a:bodyPr lIns="0" tIns="0" rIns="0" bIns="0" rtlCol="0" anchor="t">
            <a:spAutoFit/>
          </a:bodyPr>
          <a:lstStyle/>
          <a:p>
            <a:pPr>
              <a:lnSpc>
                <a:spcPts val="3500"/>
              </a:lnSpc>
            </a:pPr>
            <a:r>
              <a:rPr lang="en-US" sz="2800" spc="280" dirty="0" smtClean="0">
                <a:solidFill>
                  <a:srgbClr val="000000"/>
                </a:solidFill>
                <a:latin typeface="Open Sans Italics"/>
              </a:rPr>
              <a:t>Dữ </a:t>
            </a:r>
            <a:r>
              <a:rPr lang="en-US" sz="2800" spc="280" dirty="0">
                <a:solidFill>
                  <a:srgbClr val="000000"/>
                </a:solidFill>
                <a:latin typeface="Open Sans Italics"/>
              </a:rPr>
              <a:t>liệu JSON/XML sẽ được website (phía yêu cầu) phân tích để sử dụng cho các hoạt động tiếp theo như save hoặc hiển thị cho người tìm kiếm.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0" y="2408949"/>
            <a:ext cx="18288000" cy="3251200"/>
            <a:chOff x="0" y="0"/>
            <a:chExt cx="24384000" cy="4334933"/>
          </a:xfrm>
        </p:grpSpPr>
        <p:pic>
          <p:nvPicPr>
            <p:cNvPr id="3" name="Picture 3"/>
            <p:cNvPicPr>
              <a:picLocks noChangeAspect="1"/>
            </p:cNvPicPr>
            <p:nvPr/>
          </p:nvPicPr>
          <p:blipFill>
            <a:blip r:embed="rId2"/>
            <a:srcRect t="29815" r="10696" b="33155"/>
            <a:stretch>
              <a:fillRect/>
            </a:stretch>
          </p:blipFill>
          <p:spPr>
            <a:xfrm>
              <a:off x="0" y="0"/>
              <a:ext cx="24384000" cy="4334933"/>
            </a:xfrm>
            <a:prstGeom prst="rect">
              <a:avLst/>
            </a:prstGeom>
          </p:spPr>
        </p:pic>
      </p:grpSp>
      <p:sp>
        <p:nvSpPr>
          <p:cNvPr id="4" name="TextBox 4"/>
          <p:cNvSpPr txBox="1"/>
          <p:nvPr/>
        </p:nvSpPr>
        <p:spPr>
          <a:xfrm>
            <a:off x="3164606" y="3775469"/>
            <a:ext cx="11269817" cy="575310"/>
          </a:xfrm>
          <a:prstGeom prst="rect">
            <a:avLst/>
          </a:prstGeom>
        </p:spPr>
        <p:txBody>
          <a:bodyPr lIns="0" tIns="0" rIns="0" bIns="0" rtlCol="0" anchor="t">
            <a:spAutoFit/>
          </a:bodyPr>
          <a:lstStyle/>
          <a:p>
            <a:pPr algn="ctr">
              <a:lnSpc>
                <a:spcPts val="4410"/>
              </a:lnSpc>
            </a:pPr>
            <a:r>
              <a:rPr lang="en-US" sz="4200" spc="210">
                <a:solidFill>
                  <a:srgbClr val="FFFFFF"/>
                </a:solidFill>
                <a:latin typeface="Open Sans Ultra-Bold"/>
              </a:rPr>
              <a:t>.NET WEB API</a:t>
            </a:r>
          </a:p>
        </p:txBody>
      </p:sp>
      <p:grpSp>
        <p:nvGrpSpPr>
          <p:cNvPr id="5" name="Group 5"/>
          <p:cNvGrpSpPr/>
          <p:nvPr/>
        </p:nvGrpSpPr>
        <p:grpSpPr>
          <a:xfrm>
            <a:off x="3591378" y="6596308"/>
            <a:ext cx="4551084" cy="1378435"/>
            <a:chOff x="0" y="0"/>
            <a:chExt cx="2306189" cy="698500"/>
          </a:xfrm>
        </p:grpSpPr>
        <p:sp>
          <p:nvSpPr>
            <p:cNvPr id="6" name="Freeform 6"/>
            <p:cNvSpPr/>
            <p:nvPr/>
          </p:nvSpPr>
          <p:spPr>
            <a:xfrm>
              <a:off x="0" y="0"/>
              <a:ext cx="2306189" cy="698500"/>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58D7ED"/>
            </a:solidFill>
          </p:spPr>
        </p:sp>
        <p:sp>
          <p:nvSpPr>
            <p:cNvPr id="7" name="TextBox 7"/>
            <p:cNvSpPr txBox="1"/>
            <p:nvPr/>
          </p:nvSpPr>
          <p:spPr>
            <a:xfrm>
              <a:off x="114300" y="-19050"/>
              <a:ext cx="2077589" cy="717550"/>
            </a:xfrm>
            <a:prstGeom prst="rect">
              <a:avLst/>
            </a:prstGeom>
          </p:spPr>
          <p:txBody>
            <a:bodyPr lIns="50800" tIns="50800" rIns="50800" bIns="50800" rtlCol="0" anchor="ctr"/>
            <a:lstStyle/>
            <a:p>
              <a:pPr algn="ctr">
                <a:lnSpc>
                  <a:spcPts val="2225"/>
                </a:lnSpc>
              </a:pPr>
              <a:endParaRPr/>
            </a:p>
          </p:txBody>
        </p:sp>
      </p:grpSp>
      <p:grpSp>
        <p:nvGrpSpPr>
          <p:cNvPr id="8" name="Group 8"/>
          <p:cNvGrpSpPr/>
          <p:nvPr/>
        </p:nvGrpSpPr>
        <p:grpSpPr>
          <a:xfrm>
            <a:off x="3813800" y="6659747"/>
            <a:ext cx="4106240" cy="1251557"/>
            <a:chOff x="0" y="0"/>
            <a:chExt cx="2291712" cy="698500"/>
          </a:xfrm>
        </p:grpSpPr>
        <p:sp>
          <p:nvSpPr>
            <p:cNvPr id="9" name="Freeform 9"/>
            <p:cNvSpPr/>
            <p:nvPr/>
          </p:nvSpPr>
          <p:spPr>
            <a:xfrm>
              <a:off x="0" y="0"/>
              <a:ext cx="2291712" cy="698500"/>
            </a:xfrm>
            <a:custGeom>
              <a:avLst/>
              <a:gdLst/>
              <a:ahLst/>
              <a:cxnLst/>
              <a:rect l="l" t="t" r="r" b="b"/>
              <a:pathLst>
                <a:path w="2291712" h="698500">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sp>
        <p:sp>
          <p:nvSpPr>
            <p:cNvPr id="10" name="TextBox 10"/>
            <p:cNvSpPr txBox="1"/>
            <p:nvPr/>
          </p:nvSpPr>
          <p:spPr>
            <a:xfrm>
              <a:off x="114300" y="-19050"/>
              <a:ext cx="2063112" cy="717550"/>
            </a:xfrm>
            <a:prstGeom prst="rect">
              <a:avLst/>
            </a:prstGeom>
          </p:spPr>
          <p:txBody>
            <a:bodyPr lIns="50800" tIns="50800" rIns="50800" bIns="50800" rtlCol="0" anchor="ctr"/>
            <a:lstStyle/>
            <a:p>
              <a:pPr algn="ctr">
                <a:lnSpc>
                  <a:spcPts val="2225"/>
                </a:lnSpc>
              </a:pPr>
              <a:endParaRPr/>
            </a:p>
          </p:txBody>
        </p:sp>
      </p:grpSp>
      <p:sp>
        <p:nvSpPr>
          <p:cNvPr id="11" name="TextBox 11"/>
          <p:cNvSpPr txBox="1"/>
          <p:nvPr/>
        </p:nvSpPr>
        <p:spPr>
          <a:xfrm>
            <a:off x="3800830" y="7106456"/>
            <a:ext cx="4132180" cy="405764"/>
          </a:xfrm>
          <a:prstGeom prst="rect">
            <a:avLst/>
          </a:prstGeom>
        </p:spPr>
        <p:txBody>
          <a:bodyPr lIns="0" tIns="0" rIns="0" bIns="0" rtlCol="0" anchor="t">
            <a:spAutoFit/>
          </a:bodyPr>
          <a:lstStyle/>
          <a:p>
            <a:pPr algn="ctr">
              <a:lnSpc>
                <a:spcPts val="3179"/>
              </a:lnSpc>
            </a:pPr>
            <a:r>
              <a:rPr lang="en-US" sz="2999" spc="29">
                <a:solidFill>
                  <a:srgbClr val="000000"/>
                </a:solidFill>
                <a:latin typeface="Open Sans"/>
              </a:rPr>
              <a:t>KHÁI NIỆM </a:t>
            </a:r>
          </a:p>
        </p:txBody>
      </p:sp>
      <p:grpSp>
        <p:nvGrpSpPr>
          <p:cNvPr id="12" name="Group 12"/>
          <p:cNvGrpSpPr/>
          <p:nvPr/>
        </p:nvGrpSpPr>
        <p:grpSpPr>
          <a:xfrm>
            <a:off x="9622062" y="6596308"/>
            <a:ext cx="6394152" cy="1378435"/>
            <a:chOff x="0" y="0"/>
            <a:chExt cx="3240135" cy="698500"/>
          </a:xfrm>
        </p:grpSpPr>
        <p:sp>
          <p:nvSpPr>
            <p:cNvPr id="13" name="Freeform 13"/>
            <p:cNvSpPr/>
            <p:nvPr/>
          </p:nvSpPr>
          <p:spPr>
            <a:xfrm>
              <a:off x="0" y="0"/>
              <a:ext cx="3240135" cy="698500"/>
            </a:xfrm>
            <a:custGeom>
              <a:avLst/>
              <a:gdLst/>
              <a:ahLst/>
              <a:cxnLst/>
              <a:rect l="l" t="t" r="r" b="b"/>
              <a:pathLst>
                <a:path w="3240135" h="698500">
                  <a:moveTo>
                    <a:pt x="3240135" y="349250"/>
                  </a:moveTo>
                  <a:lnTo>
                    <a:pt x="3036935" y="698500"/>
                  </a:lnTo>
                  <a:lnTo>
                    <a:pt x="203200" y="698500"/>
                  </a:lnTo>
                  <a:lnTo>
                    <a:pt x="0" y="349250"/>
                  </a:lnTo>
                  <a:lnTo>
                    <a:pt x="203200" y="0"/>
                  </a:lnTo>
                  <a:lnTo>
                    <a:pt x="3036935" y="0"/>
                  </a:lnTo>
                  <a:lnTo>
                    <a:pt x="3240135" y="349250"/>
                  </a:lnTo>
                  <a:close/>
                </a:path>
              </a:pathLst>
            </a:custGeom>
            <a:solidFill>
              <a:srgbClr val="58D7ED"/>
            </a:solidFill>
          </p:spPr>
        </p:sp>
        <p:sp>
          <p:nvSpPr>
            <p:cNvPr id="14" name="TextBox 14"/>
            <p:cNvSpPr txBox="1"/>
            <p:nvPr/>
          </p:nvSpPr>
          <p:spPr>
            <a:xfrm>
              <a:off x="114300" y="-19050"/>
              <a:ext cx="3011535" cy="717550"/>
            </a:xfrm>
            <a:prstGeom prst="rect">
              <a:avLst/>
            </a:prstGeom>
          </p:spPr>
          <p:txBody>
            <a:bodyPr lIns="50800" tIns="50800" rIns="50800" bIns="50800" rtlCol="0" anchor="ctr"/>
            <a:lstStyle/>
            <a:p>
              <a:pPr algn="ctr">
                <a:lnSpc>
                  <a:spcPts val="2225"/>
                </a:lnSpc>
              </a:pPr>
              <a:endParaRPr/>
            </a:p>
          </p:txBody>
        </p:sp>
      </p:grpSp>
      <p:grpSp>
        <p:nvGrpSpPr>
          <p:cNvPr id="15" name="Group 15"/>
          <p:cNvGrpSpPr/>
          <p:nvPr/>
        </p:nvGrpSpPr>
        <p:grpSpPr>
          <a:xfrm>
            <a:off x="9844483" y="6659747"/>
            <a:ext cx="5973066" cy="1251557"/>
            <a:chOff x="0" y="0"/>
            <a:chExt cx="3333596" cy="698500"/>
          </a:xfrm>
        </p:grpSpPr>
        <p:sp>
          <p:nvSpPr>
            <p:cNvPr id="16" name="Freeform 16"/>
            <p:cNvSpPr/>
            <p:nvPr/>
          </p:nvSpPr>
          <p:spPr>
            <a:xfrm>
              <a:off x="0" y="0"/>
              <a:ext cx="3333596" cy="698500"/>
            </a:xfrm>
            <a:custGeom>
              <a:avLst/>
              <a:gdLst/>
              <a:ahLst/>
              <a:cxnLst/>
              <a:rect l="l" t="t" r="r" b="b"/>
              <a:pathLst>
                <a:path w="3333596" h="698500">
                  <a:moveTo>
                    <a:pt x="3333596" y="349250"/>
                  </a:moveTo>
                  <a:lnTo>
                    <a:pt x="3130396" y="698500"/>
                  </a:lnTo>
                  <a:lnTo>
                    <a:pt x="203200" y="698500"/>
                  </a:lnTo>
                  <a:lnTo>
                    <a:pt x="0" y="349250"/>
                  </a:lnTo>
                  <a:lnTo>
                    <a:pt x="203200" y="0"/>
                  </a:lnTo>
                  <a:lnTo>
                    <a:pt x="3130396" y="0"/>
                  </a:lnTo>
                  <a:lnTo>
                    <a:pt x="3333596" y="349250"/>
                  </a:lnTo>
                  <a:close/>
                </a:path>
              </a:pathLst>
            </a:custGeom>
            <a:solidFill>
              <a:srgbClr val="FFFFFF"/>
            </a:solidFill>
          </p:spPr>
        </p:sp>
        <p:sp>
          <p:nvSpPr>
            <p:cNvPr id="17" name="TextBox 17"/>
            <p:cNvSpPr txBox="1"/>
            <p:nvPr/>
          </p:nvSpPr>
          <p:spPr>
            <a:xfrm>
              <a:off x="114300" y="-19050"/>
              <a:ext cx="3104996" cy="717550"/>
            </a:xfrm>
            <a:prstGeom prst="rect">
              <a:avLst/>
            </a:prstGeom>
          </p:spPr>
          <p:txBody>
            <a:bodyPr lIns="50800" tIns="50800" rIns="50800" bIns="50800" rtlCol="0" anchor="ctr"/>
            <a:lstStyle/>
            <a:p>
              <a:pPr algn="ctr">
                <a:lnSpc>
                  <a:spcPts val="2225"/>
                </a:lnSpc>
              </a:pPr>
              <a:endParaRPr/>
            </a:p>
          </p:txBody>
        </p:sp>
      </p:grpSp>
      <p:sp>
        <p:nvSpPr>
          <p:cNvPr id="18" name="TextBox 18"/>
          <p:cNvSpPr txBox="1"/>
          <p:nvPr/>
        </p:nvSpPr>
        <p:spPr>
          <a:xfrm>
            <a:off x="9844483" y="6968904"/>
            <a:ext cx="5405016" cy="805814"/>
          </a:xfrm>
          <a:prstGeom prst="rect">
            <a:avLst/>
          </a:prstGeom>
        </p:spPr>
        <p:txBody>
          <a:bodyPr lIns="0" tIns="0" rIns="0" bIns="0" rtlCol="0" anchor="t">
            <a:spAutoFit/>
          </a:bodyPr>
          <a:lstStyle/>
          <a:p>
            <a:pPr algn="ctr">
              <a:lnSpc>
                <a:spcPts val="3179"/>
              </a:lnSpc>
            </a:pPr>
            <a:r>
              <a:rPr lang="en-US" sz="2999" spc="29">
                <a:solidFill>
                  <a:srgbClr val="000000"/>
                </a:solidFill>
                <a:latin typeface="Open Sans"/>
              </a:rPr>
              <a:t>CÁC KIẾN THỨC LIÊN QUAN ĐẾN .NET WEB API</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356847" y="2395666"/>
            <a:ext cx="2515996" cy="6508688"/>
            <a:chOff x="0" y="0"/>
            <a:chExt cx="5825721" cy="15070689"/>
          </a:xfrm>
        </p:grpSpPr>
        <p:sp>
          <p:nvSpPr>
            <p:cNvPr id="3" name="Freeform 3"/>
            <p:cNvSpPr/>
            <p:nvPr/>
          </p:nvSpPr>
          <p:spPr>
            <a:xfrm>
              <a:off x="0" y="0"/>
              <a:ext cx="5825721" cy="15070689"/>
            </a:xfrm>
            <a:custGeom>
              <a:avLst/>
              <a:gdLst/>
              <a:ahLst/>
              <a:cxnLst/>
              <a:rect l="l" t="t" r="r" b="b"/>
              <a:pathLst>
                <a:path w="5825721" h="15070689">
                  <a:moveTo>
                    <a:pt x="0" y="0"/>
                  </a:moveTo>
                  <a:lnTo>
                    <a:pt x="5825721" y="0"/>
                  </a:lnTo>
                  <a:lnTo>
                    <a:pt x="5825721" y="15070689"/>
                  </a:lnTo>
                  <a:lnTo>
                    <a:pt x="0" y="15070689"/>
                  </a:lnTo>
                  <a:close/>
                </a:path>
              </a:pathLst>
            </a:custGeom>
            <a:solidFill>
              <a:srgbClr val="049EE3"/>
            </a:solidFill>
          </p:spPr>
        </p:sp>
        <p:sp>
          <p:nvSpPr>
            <p:cNvPr id="4" name="TextBox 4"/>
            <p:cNvSpPr txBox="1"/>
            <p:nvPr/>
          </p:nvSpPr>
          <p:spPr>
            <a:xfrm>
              <a:off x="0" y="-28575"/>
              <a:ext cx="5825721" cy="15099264"/>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695980" y="3077852"/>
            <a:ext cx="10227390" cy="5144316"/>
          </a:xfrm>
          <a:custGeom>
            <a:avLst/>
            <a:gdLst/>
            <a:ahLst/>
            <a:cxnLst/>
            <a:rect l="l" t="t" r="r" b="b"/>
            <a:pathLst>
              <a:path w="10227390" h="5144316">
                <a:moveTo>
                  <a:pt x="0" y="0"/>
                </a:moveTo>
                <a:lnTo>
                  <a:pt x="10227390" y="0"/>
                </a:lnTo>
                <a:lnTo>
                  <a:pt x="10227390" y="5144316"/>
                </a:lnTo>
                <a:lnTo>
                  <a:pt x="0" y="5144316"/>
                </a:lnTo>
                <a:lnTo>
                  <a:pt x="0" y="0"/>
                </a:lnTo>
                <a:close/>
              </a:path>
            </a:pathLst>
          </a:custGeom>
          <a:blipFill>
            <a:blip r:embed="rId2"/>
            <a:stretch>
              <a:fillRect/>
            </a:stretch>
          </a:blipFill>
        </p:spPr>
      </p:sp>
      <p:sp>
        <p:nvSpPr>
          <p:cNvPr id="6" name="TextBox 6"/>
          <p:cNvSpPr txBox="1"/>
          <p:nvPr/>
        </p:nvSpPr>
        <p:spPr>
          <a:xfrm>
            <a:off x="5809675" y="432435"/>
            <a:ext cx="6153929" cy="596265"/>
          </a:xfrm>
          <a:prstGeom prst="rect">
            <a:avLst/>
          </a:prstGeom>
        </p:spPr>
        <p:txBody>
          <a:bodyPr lIns="0" tIns="0" rIns="0" bIns="0" rtlCol="0" anchor="t">
            <a:spAutoFit/>
          </a:bodyPr>
          <a:lstStyle/>
          <a:p>
            <a:pPr>
              <a:lnSpc>
                <a:spcPts val="4620"/>
              </a:lnSpc>
            </a:pPr>
            <a:r>
              <a:rPr lang="en-US" sz="4200">
                <a:solidFill>
                  <a:srgbClr val="FAFAFA"/>
                </a:solidFill>
                <a:latin typeface="Open Sans Bold"/>
              </a:rPr>
              <a:t>KHÁI NIỆM</a:t>
            </a:r>
          </a:p>
        </p:txBody>
      </p:sp>
      <p:sp>
        <p:nvSpPr>
          <p:cNvPr id="7" name="TextBox 7"/>
          <p:cNvSpPr txBox="1"/>
          <p:nvPr/>
        </p:nvSpPr>
        <p:spPr>
          <a:xfrm>
            <a:off x="3148371" y="1503491"/>
            <a:ext cx="11476537" cy="1736725"/>
          </a:xfrm>
          <a:prstGeom prst="rect">
            <a:avLst/>
          </a:prstGeom>
        </p:spPr>
        <p:txBody>
          <a:bodyPr lIns="0" tIns="0" rIns="0" bIns="0" rtlCol="0" anchor="t">
            <a:spAutoFit/>
          </a:bodyPr>
          <a:lstStyle/>
          <a:p>
            <a:pPr>
              <a:lnSpc>
                <a:spcPts val="3499"/>
              </a:lnSpc>
            </a:pPr>
            <a:r>
              <a:rPr lang="en-US" sz="2499">
                <a:solidFill>
                  <a:srgbClr val="F4F4F4"/>
                </a:solidFill>
                <a:latin typeface="Open Sans"/>
              </a:rPr>
              <a:t>.NET Web API là một framework của Microsoft để xây dựng các dịch vụ web HTTP. Nó cung cấp một cách đơn giản và hiệu quả để tạo và sử dụng các dịch vụ RESTful.</a:t>
            </a:r>
          </a:p>
          <a:p>
            <a:pPr>
              <a:lnSpc>
                <a:spcPts val="3499"/>
              </a:lnSpc>
            </a:pPr>
            <a:endParaRPr lang="en-US" sz="2499">
              <a:solidFill>
                <a:srgbClr val="F4F4F4"/>
              </a:solidFill>
              <a:latin typeface="Open Sans"/>
            </a:endParaRPr>
          </a:p>
        </p:txBody>
      </p:sp>
      <p:sp>
        <p:nvSpPr>
          <p:cNvPr id="8" name="TextBox 8"/>
          <p:cNvSpPr txBox="1"/>
          <p:nvPr/>
        </p:nvSpPr>
        <p:spPr>
          <a:xfrm>
            <a:off x="11450393" y="3192591"/>
            <a:ext cx="6349029" cy="480377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Bold Italics"/>
              </a:rPr>
              <a:t>Các dạng request của 1 Restful API</a:t>
            </a:r>
          </a:p>
          <a:p>
            <a:pPr>
              <a:lnSpc>
                <a:spcPts val="3499"/>
              </a:lnSpc>
              <a:spcBef>
                <a:spcPct val="0"/>
              </a:spcBef>
            </a:pPr>
            <a:r>
              <a:rPr lang="en-US" sz="2499">
                <a:solidFill>
                  <a:srgbClr val="FFFFFF"/>
                </a:solidFill>
                <a:latin typeface="Open Sans Light"/>
              </a:rPr>
              <a:t>Http Method gồm có 9 loại nhưng RESTful chỉ sử dụng 4 loại phổ biến</a:t>
            </a:r>
          </a:p>
          <a:p>
            <a:pPr>
              <a:lnSpc>
                <a:spcPts val="3499"/>
              </a:lnSpc>
              <a:spcBef>
                <a:spcPct val="0"/>
              </a:spcBef>
            </a:pPr>
            <a:r>
              <a:rPr lang="en-US" sz="2499">
                <a:solidFill>
                  <a:srgbClr val="FFFFFF"/>
                </a:solidFill>
                <a:latin typeface="Open Sans Light"/>
              </a:rPr>
              <a:t>• GET (SELECT): Trả về một Resource hoặc một danh sách Resource.</a:t>
            </a:r>
          </a:p>
          <a:p>
            <a:pPr>
              <a:lnSpc>
                <a:spcPts val="3499"/>
              </a:lnSpc>
              <a:spcBef>
                <a:spcPct val="0"/>
              </a:spcBef>
            </a:pPr>
            <a:r>
              <a:rPr lang="en-US" sz="2499">
                <a:solidFill>
                  <a:srgbClr val="FFFFFF"/>
                </a:solidFill>
                <a:latin typeface="Open Sans Light"/>
              </a:rPr>
              <a:t>• POST (CREATE): Tạo mới một Resource.</a:t>
            </a:r>
          </a:p>
          <a:p>
            <a:pPr>
              <a:lnSpc>
                <a:spcPts val="3499"/>
              </a:lnSpc>
              <a:spcBef>
                <a:spcPct val="0"/>
              </a:spcBef>
            </a:pPr>
            <a:r>
              <a:rPr lang="en-US" sz="2499">
                <a:solidFill>
                  <a:srgbClr val="FFFFFF"/>
                </a:solidFill>
                <a:latin typeface="Open Sans Light"/>
              </a:rPr>
              <a:t>• PUT (UPDATE): Cập nhật thông tin cho Resource.</a:t>
            </a:r>
          </a:p>
          <a:p>
            <a:pPr>
              <a:lnSpc>
                <a:spcPts val="3499"/>
              </a:lnSpc>
              <a:spcBef>
                <a:spcPct val="0"/>
              </a:spcBef>
            </a:pPr>
            <a:r>
              <a:rPr lang="en-US" sz="2499">
                <a:solidFill>
                  <a:srgbClr val="FFFFFF"/>
                </a:solidFill>
                <a:latin typeface="Open Sans Light"/>
              </a:rPr>
              <a:t>• DELETE (DELETE): Xoá một Resource.</a:t>
            </a:r>
          </a:p>
          <a:p>
            <a:pPr>
              <a:lnSpc>
                <a:spcPts val="3499"/>
              </a:lnSpc>
              <a:spcBef>
                <a:spcPct val="0"/>
              </a:spcBef>
            </a:pPr>
            <a:r>
              <a:rPr lang="en-US" sz="2499">
                <a:solidFill>
                  <a:srgbClr val="FFFFFF"/>
                </a:solidFill>
                <a:latin typeface="Open Sans Light"/>
              </a:rPr>
              <a:t>=&gt; Tương ứng với cái tên thường gọi là CRUD (Create, Read, Update, Delete)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4446680" y="-2727066"/>
            <a:ext cx="5968611" cy="4298691"/>
            <a:chOff x="0" y="0"/>
            <a:chExt cx="1925675" cy="1386903"/>
          </a:xfrm>
        </p:grpSpPr>
        <p:sp>
          <p:nvSpPr>
            <p:cNvPr id="3" name="Freeform 3"/>
            <p:cNvSpPr/>
            <p:nvPr/>
          </p:nvSpPr>
          <p:spPr>
            <a:xfrm>
              <a:off x="0" y="0"/>
              <a:ext cx="1925675" cy="1386903"/>
            </a:xfrm>
            <a:custGeom>
              <a:avLst/>
              <a:gdLst/>
              <a:ahLst/>
              <a:cxnLst/>
              <a:rect l="l" t="t" r="r" b="b"/>
              <a:pathLst>
                <a:path w="1925675" h="1386903">
                  <a:moveTo>
                    <a:pt x="0" y="0"/>
                  </a:moveTo>
                  <a:lnTo>
                    <a:pt x="1925675" y="0"/>
                  </a:lnTo>
                  <a:lnTo>
                    <a:pt x="1925675" y="1386903"/>
                  </a:lnTo>
                  <a:lnTo>
                    <a:pt x="0" y="1386903"/>
                  </a:lnTo>
                  <a:close/>
                </a:path>
              </a:pathLst>
            </a:custGeom>
            <a:solidFill>
              <a:srgbClr val="FFFFFF"/>
            </a:solidFill>
          </p:spPr>
        </p:sp>
        <p:sp>
          <p:nvSpPr>
            <p:cNvPr id="4" name="TextBox 4"/>
            <p:cNvSpPr txBox="1"/>
            <p:nvPr/>
          </p:nvSpPr>
          <p:spPr>
            <a:xfrm>
              <a:off x="0" y="-38100"/>
              <a:ext cx="1925675" cy="142500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1932" y="3582860"/>
            <a:ext cx="3075192" cy="4351687"/>
            <a:chOff x="0" y="0"/>
            <a:chExt cx="1329580" cy="1881481"/>
          </a:xfrm>
        </p:grpSpPr>
        <p:sp>
          <p:nvSpPr>
            <p:cNvPr id="6" name="Freeform 6"/>
            <p:cNvSpPr/>
            <p:nvPr/>
          </p:nvSpPr>
          <p:spPr>
            <a:xfrm>
              <a:off x="0" y="0"/>
              <a:ext cx="1329580" cy="1881481"/>
            </a:xfrm>
            <a:custGeom>
              <a:avLst/>
              <a:gdLst/>
              <a:ahLst/>
              <a:cxnLst/>
              <a:rect l="l" t="t" r="r" b="b"/>
              <a:pathLst>
                <a:path w="1329580" h="1881481">
                  <a:moveTo>
                    <a:pt x="128395" y="0"/>
                  </a:moveTo>
                  <a:lnTo>
                    <a:pt x="1201186" y="0"/>
                  </a:lnTo>
                  <a:cubicBezTo>
                    <a:pt x="1272096" y="0"/>
                    <a:pt x="1329580" y="57484"/>
                    <a:pt x="1329580" y="128395"/>
                  </a:cubicBezTo>
                  <a:lnTo>
                    <a:pt x="1329580" y="1753087"/>
                  </a:lnTo>
                  <a:cubicBezTo>
                    <a:pt x="1329580" y="1823997"/>
                    <a:pt x="1272096" y="1881481"/>
                    <a:pt x="1201186" y="1881481"/>
                  </a:cubicBezTo>
                  <a:lnTo>
                    <a:pt x="128395" y="1881481"/>
                  </a:lnTo>
                  <a:cubicBezTo>
                    <a:pt x="57484" y="1881481"/>
                    <a:pt x="0" y="1823997"/>
                    <a:pt x="0" y="1753087"/>
                  </a:cubicBezTo>
                  <a:lnTo>
                    <a:pt x="0" y="128395"/>
                  </a:lnTo>
                  <a:cubicBezTo>
                    <a:pt x="0" y="57484"/>
                    <a:pt x="57484" y="0"/>
                    <a:pt x="128395" y="0"/>
                  </a:cubicBezTo>
                  <a:close/>
                </a:path>
              </a:pathLst>
            </a:custGeom>
            <a:solidFill>
              <a:srgbClr val="3D6176"/>
            </a:solidFill>
          </p:spPr>
        </p:sp>
        <p:sp>
          <p:nvSpPr>
            <p:cNvPr id="7" name="TextBox 7"/>
            <p:cNvSpPr txBox="1"/>
            <p:nvPr/>
          </p:nvSpPr>
          <p:spPr>
            <a:xfrm>
              <a:off x="0" y="-38100"/>
              <a:ext cx="1329580" cy="1919581"/>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740990" y="3803399"/>
            <a:ext cx="2637075" cy="2723571"/>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567" r="-27567"/>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11" name="Group 11"/>
          <p:cNvGrpSpPr/>
          <p:nvPr/>
        </p:nvGrpSpPr>
        <p:grpSpPr>
          <a:xfrm>
            <a:off x="4713169" y="3582860"/>
            <a:ext cx="3075192" cy="4351687"/>
            <a:chOff x="0" y="0"/>
            <a:chExt cx="1329580" cy="1881481"/>
          </a:xfrm>
        </p:grpSpPr>
        <p:sp>
          <p:nvSpPr>
            <p:cNvPr id="12" name="Freeform 12"/>
            <p:cNvSpPr/>
            <p:nvPr/>
          </p:nvSpPr>
          <p:spPr>
            <a:xfrm>
              <a:off x="0" y="0"/>
              <a:ext cx="1329580" cy="1881481"/>
            </a:xfrm>
            <a:custGeom>
              <a:avLst/>
              <a:gdLst/>
              <a:ahLst/>
              <a:cxnLst/>
              <a:rect l="l" t="t" r="r" b="b"/>
              <a:pathLst>
                <a:path w="1329580" h="1881481">
                  <a:moveTo>
                    <a:pt x="128395" y="0"/>
                  </a:moveTo>
                  <a:lnTo>
                    <a:pt x="1201186" y="0"/>
                  </a:lnTo>
                  <a:cubicBezTo>
                    <a:pt x="1272096" y="0"/>
                    <a:pt x="1329580" y="57484"/>
                    <a:pt x="1329580" y="128395"/>
                  </a:cubicBezTo>
                  <a:lnTo>
                    <a:pt x="1329580" y="1753087"/>
                  </a:lnTo>
                  <a:cubicBezTo>
                    <a:pt x="1329580" y="1823997"/>
                    <a:pt x="1272096" y="1881481"/>
                    <a:pt x="1201186" y="1881481"/>
                  </a:cubicBezTo>
                  <a:lnTo>
                    <a:pt x="128395" y="1881481"/>
                  </a:lnTo>
                  <a:cubicBezTo>
                    <a:pt x="57484" y="1881481"/>
                    <a:pt x="0" y="1823997"/>
                    <a:pt x="0" y="1753087"/>
                  </a:cubicBezTo>
                  <a:lnTo>
                    <a:pt x="0" y="128395"/>
                  </a:lnTo>
                  <a:cubicBezTo>
                    <a:pt x="0" y="57484"/>
                    <a:pt x="57484" y="0"/>
                    <a:pt x="128395" y="0"/>
                  </a:cubicBezTo>
                  <a:close/>
                </a:path>
              </a:pathLst>
            </a:custGeom>
            <a:solidFill>
              <a:srgbClr val="3D6176"/>
            </a:solidFill>
          </p:spPr>
        </p:sp>
        <p:sp>
          <p:nvSpPr>
            <p:cNvPr id="13" name="TextBox 13"/>
            <p:cNvSpPr txBox="1"/>
            <p:nvPr/>
          </p:nvSpPr>
          <p:spPr>
            <a:xfrm>
              <a:off x="0" y="-38100"/>
              <a:ext cx="1329580" cy="1919581"/>
            </a:xfrm>
            <a:prstGeom prst="rect">
              <a:avLst/>
            </a:prstGeom>
          </p:spPr>
          <p:txBody>
            <a:bodyPr lIns="50800" tIns="50800" rIns="50800" bIns="50800" rtlCol="0" anchor="ctr"/>
            <a:lstStyle/>
            <a:p>
              <a:pPr algn="ctr">
                <a:lnSpc>
                  <a:spcPts val="2659"/>
                </a:lnSpc>
              </a:pPr>
              <a:endParaRPr/>
            </a:p>
          </p:txBody>
        </p:sp>
      </p:grpSp>
      <p:grpSp>
        <p:nvGrpSpPr>
          <p:cNvPr id="14" name="Group 14"/>
          <p:cNvGrpSpPr>
            <a:grpSpLocks noChangeAspect="1"/>
          </p:cNvGrpSpPr>
          <p:nvPr/>
        </p:nvGrpSpPr>
        <p:grpSpPr>
          <a:xfrm>
            <a:off x="4932227" y="3803399"/>
            <a:ext cx="2637075" cy="2723571"/>
            <a:chOff x="0" y="0"/>
            <a:chExt cx="6350000" cy="6558280"/>
          </a:xfrm>
        </p:grpSpPr>
        <p:sp>
          <p:nvSpPr>
            <p:cNvPr id="15" name="Freeform 1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679" r="-1679"/>
              </a:stretch>
            </a:blipFill>
          </p:spPr>
        </p:sp>
        <p:sp>
          <p:nvSpPr>
            <p:cNvPr id="16" name="Freeform 1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17" name="Group 17"/>
          <p:cNvGrpSpPr/>
          <p:nvPr/>
        </p:nvGrpSpPr>
        <p:grpSpPr>
          <a:xfrm>
            <a:off x="7904406" y="3582860"/>
            <a:ext cx="3075192" cy="4351687"/>
            <a:chOff x="0" y="0"/>
            <a:chExt cx="1329580" cy="1881481"/>
          </a:xfrm>
        </p:grpSpPr>
        <p:sp>
          <p:nvSpPr>
            <p:cNvPr id="18" name="Freeform 18"/>
            <p:cNvSpPr/>
            <p:nvPr/>
          </p:nvSpPr>
          <p:spPr>
            <a:xfrm>
              <a:off x="0" y="0"/>
              <a:ext cx="1329580" cy="1881481"/>
            </a:xfrm>
            <a:custGeom>
              <a:avLst/>
              <a:gdLst/>
              <a:ahLst/>
              <a:cxnLst/>
              <a:rect l="l" t="t" r="r" b="b"/>
              <a:pathLst>
                <a:path w="1329580" h="1881481">
                  <a:moveTo>
                    <a:pt x="128395" y="0"/>
                  </a:moveTo>
                  <a:lnTo>
                    <a:pt x="1201186" y="0"/>
                  </a:lnTo>
                  <a:cubicBezTo>
                    <a:pt x="1272096" y="0"/>
                    <a:pt x="1329580" y="57484"/>
                    <a:pt x="1329580" y="128395"/>
                  </a:cubicBezTo>
                  <a:lnTo>
                    <a:pt x="1329580" y="1753087"/>
                  </a:lnTo>
                  <a:cubicBezTo>
                    <a:pt x="1329580" y="1823997"/>
                    <a:pt x="1272096" y="1881481"/>
                    <a:pt x="1201186" y="1881481"/>
                  </a:cubicBezTo>
                  <a:lnTo>
                    <a:pt x="128395" y="1881481"/>
                  </a:lnTo>
                  <a:cubicBezTo>
                    <a:pt x="57484" y="1881481"/>
                    <a:pt x="0" y="1823997"/>
                    <a:pt x="0" y="1753087"/>
                  </a:cubicBezTo>
                  <a:lnTo>
                    <a:pt x="0" y="128395"/>
                  </a:lnTo>
                  <a:cubicBezTo>
                    <a:pt x="0" y="57484"/>
                    <a:pt x="57484" y="0"/>
                    <a:pt x="128395" y="0"/>
                  </a:cubicBezTo>
                  <a:close/>
                </a:path>
              </a:pathLst>
            </a:custGeom>
            <a:solidFill>
              <a:srgbClr val="3D6176"/>
            </a:solidFill>
          </p:spPr>
        </p:sp>
        <p:sp>
          <p:nvSpPr>
            <p:cNvPr id="19" name="TextBox 19"/>
            <p:cNvSpPr txBox="1"/>
            <p:nvPr/>
          </p:nvSpPr>
          <p:spPr>
            <a:xfrm>
              <a:off x="0" y="-38100"/>
              <a:ext cx="1329580" cy="1919581"/>
            </a:xfrm>
            <a:prstGeom prst="rect">
              <a:avLst/>
            </a:prstGeom>
          </p:spPr>
          <p:txBody>
            <a:bodyPr lIns="50800" tIns="50800" rIns="50800" bIns="50800" rtlCol="0" anchor="ctr"/>
            <a:lstStyle/>
            <a:p>
              <a:pPr algn="ctr">
                <a:lnSpc>
                  <a:spcPts val="2659"/>
                </a:lnSpc>
              </a:pPr>
              <a:endParaRPr/>
            </a:p>
          </p:txBody>
        </p:sp>
      </p:grpSp>
      <p:grpSp>
        <p:nvGrpSpPr>
          <p:cNvPr id="20" name="Group 20"/>
          <p:cNvGrpSpPr>
            <a:grpSpLocks noChangeAspect="1"/>
          </p:cNvGrpSpPr>
          <p:nvPr/>
        </p:nvGrpSpPr>
        <p:grpSpPr>
          <a:xfrm>
            <a:off x="8123465" y="3803399"/>
            <a:ext cx="2637075" cy="2723571"/>
            <a:chOff x="0" y="0"/>
            <a:chExt cx="6350000" cy="6558280"/>
          </a:xfrm>
        </p:grpSpPr>
        <p:sp>
          <p:nvSpPr>
            <p:cNvPr id="21" name="Freeform 21"/>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33691" r="-33691"/>
              </a:stretch>
            </a:blipFill>
          </p:spPr>
        </p:sp>
        <p:sp>
          <p:nvSpPr>
            <p:cNvPr id="22" name="Freeform 22"/>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23" name="Group 23"/>
          <p:cNvGrpSpPr/>
          <p:nvPr/>
        </p:nvGrpSpPr>
        <p:grpSpPr>
          <a:xfrm>
            <a:off x="14836988" y="9258300"/>
            <a:ext cx="5968611" cy="4298691"/>
            <a:chOff x="0" y="0"/>
            <a:chExt cx="1925675" cy="1386903"/>
          </a:xfrm>
        </p:grpSpPr>
        <p:sp>
          <p:nvSpPr>
            <p:cNvPr id="24" name="Freeform 24"/>
            <p:cNvSpPr/>
            <p:nvPr/>
          </p:nvSpPr>
          <p:spPr>
            <a:xfrm>
              <a:off x="0" y="0"/>
              <a:ext cx="1925675" cy="1386903"/>
            </a:xfrm>
            <a:custGeom>
              <a:avLst/>
              <a:gdLst/>
              <a:ahLst/>
              <a:cxnLst/>
              <a:rect l="l" t="t" r="r" b="b"/>
              <a:pathLst>
                <a:path w="1925675" h="1386903">
                  <a:moveTo>
                    <a:pt x="0" y="0"/>
                  </a:moveTo>
                  <a:lnTo>
                    <a:pt x="1925675" y="0"/>
                  </a:lnTo>
                  <a:lnTo>
                    <a:pt x="1925675" y="1386903"/>
                  </a:lnTo>
                  <a:lnTo>
                    <a:pt x="0" y="1386903"/>
                  </a:lnTo>
                  <a:close/>
                </a:path>
              </a:pathLst>
            </a:custGeom>
            <a:solidFill>
              <a:srgbClr val="FFFFFF"/>
            </a:solidFill>
          </p:spPr>
        </p:sp>
        <p:sp>
          <p:nvSpPr>
            <p:cNvPr id="25" name="TextBox 25"/>
            <p:cNvSpPr txBox="1"/>
            <p:nvPr/>
          </p:nvSpPr>
          <p:spPr>
            <a:xfrm>
              <a:off x="0" y="-38100"/>
              <a:ext cx="1925675" cy="1425003"/>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1093898" y="3582860"/>
            <a:ext cx="3075192" cy="4351687"/>
            <a:chOff x="0" y="0"/>
            <a:chExt cx="1329580" cy="1881481"/>
          </a:xfrm>
        </p:grpSpPr>
        <p:sp>
          <p:nvSpPr>
            <p:cNvPr id="27" name="Freeform 27"/>
            <p:cNvSpPr/>
            <p:nvPr/>
          </p:nvSpPr>
          <p:spPr>
            <a:xfrm>
              <a:off x="0" y="0"/>
              <a:ext cx="1329580" cy="1881481"/>
            </a:xfrm>
            <a:custGeom>
              <a:avLst/>
              <a:gdLst/>
              <a:ahLst/>
              <a:cxnLst/>
              <a:rect l="l" t="t" r="r" b="b"/>
              <a:pathLst>
                <a:path w="1329580" h="1881481">
                  <a:moveTo>
                    <a:pt x="128395" y="0"/>
                  </a:moveTo>
                  <a:lnTo>
                    <a:pt x="1201186" y="0"/>
                  </a:lnTo>
                  <a:cubicBezTo>
                    <a:pt x="1272096" y="0"/>
                    <a:pt x="1329580" y="57484"/>
                    <a:pt x="1329580" y="128395"/>
                  </a:cubicBezTo>
                  <a:lnTo>
                    <a:pt x="1329580" y="1753087"/>
                  </a:lnTo>
                  <a:cubicBezTo>
                    <a:pt x="1329580" y="1823997"/>
                    <a:pt x="1272096" y="1881481"/>
                    <a:pt x="1201186" y="1881481"/>
                  </a:cubicBezTo>
                  <a:lnTo>
                    <a:pt x="128395" y="1881481"/>
                  </a:lnTo>
                  <a:cubicBezTo>
                    <a:pt x="57484" y="1881481"/>
                    <a:pt x="0" y="1823997"/>
                    <a:pt x="0" y="1753087"/>
                  </a:cubicBezTo>
                  <a:lnTo>
                    <a:pt x="0" y="128395"/>
                  </a:lnTo>
                  <a:cubicBezTo>
                    <a:pt x="0" y="57484"/>
                    <a:pt x="57484" y="0"/>
                    <a:pt x="128395" y="0"/>
                  </a:cubicBezTo>
                  <a:close/>
                </a:path>
              </a:pathLst>
            </a:custGeom>
            <a:solidFill>
              <a:srgbClr val="3D6176"/>
            </a:solidFill>
          </p:spPr>
        </p:sp>
        <p:sp>
          <p:nvSpPr>
            <p:cNvPr id="28" name="TextBox 28"/>
            <p:cNvSpPr txBox="1"/>
            <p:nvPr/>
          </p:nvSpPr>
          <p:spPr>
            <a:xfrm>
              <a:off x="0" y="-38100"/>
              <a:ext cx="1329580" cy="1919581"/>
            </a:xfrm>
            <a:prstGeom prst="rect">
              <a:avLst/>
            </a:prstGeom>
          </p:spPr>
          <p:txBody>
            <a:bodyPr lIns="50800" tIns="50800" rIns="50800" bIns="50800" rtlCol="0" anchor="ctr"/>
            <a:lstStyle/>
            <a:p>
              <a:pPr algn="ctr">
                <a:lnSpc>
                  <a:spcPts val="2659"/>
                </a:lnSpc>
              </a:pPr>
              <a:endParaRPr/>
            </a:p>
          </p:txBody>
        </p:sp>
      </p:grpSp>
      <p:grpSp>
        <p:nvGrpSpPr>
          <p:cNvPr id="29" name="Group 29"/>
          <p:cNvGrpSpPr>
            <a:grpSpLocks noChangeAspect="1"/>
          </p:cNvGrpSpPr>
          <p:nvPr/>
        </p:nvGrpSpPr>
        <p:grpSpPr>
          <a:xfrm>
            <a:off x="11312957" y="3803399"/>
            <a:ext cx="2637075" cy="2723571"/>
            <a:chOff x="0" y="0"/>
            <a:chExt cx="6350000" cy="6558280"/>
          </a:xfrm>
        </p:grpSpPr>
        <p:sp>
          <p:nvSpPr>
            <p:cNvPr id="30" name="Freeform 3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1679" r="-1679"/>
              </a:stretch>
            </a:blipFill>
          </p:spPr>
        </p:sp>
        <p:sp>
          <p:nvSpPr>
            <p:cNvPr id="31" name="Freeform 3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32" name="Group 32"/>
          <p:cNvGrpSpPr/>
          <p:nvPr/>
        </p:nvGrpSpPr>
        <p:grpSpPr>
          <a:xfrm>
            <a:off x="14285136" y="3582860"/>
            <a:ext cx="3075192" cy="4351687"/>
            <a:chOff x="0" y="0"/>
            <a:chExt cx="1329580" cy="1881481"/>
          </a:xfrm>
        </p:grpSpPr>
        <p:sp>
          <p:nvSpPr>
            <p:cNvPr id="33" name="Freeform 33"/>
            <p:cNvSpPr/>
            <p:nvPr/>
          </p:nvSpPr>
          <p:spPr>
            <a:xfrm>
              <a:off x="0" y="0"/>
              <a:ext cx="1329580" cy="1881481"/>
            </a:xfrm>
            <a:custGeom>
              <a:avLst/>
              <a:gdLst/>
              <a:ahLst/>
              <a:cxnLst/>
              <a:rect l="l" t="t" r="r" b="b"/>
              <a:pathLst>
                <a:path w="1329580" h="1881481">
                  <a:moveTo>
                    <a:pt x="128395" y="0"/>
                  </a:moveTo>
                  <a:lnTo>
                    <a:pt x="1201186" y="0"/>
                  </a:lnTo>
                  <a:cubicBezTo>
                    <a:pt x="1272096" y="0"/>
                    <a:pt x="1329580" y="57484"/>
                    <a:pt x="1329580" y="128395"/>
                  </a:cubicBezTo>
                  <a:lnTo>
                    <a:pt x="1329580" y="1753087"/>
                  </a:lnTo>
                  <a:cubicBezTo>
                    <a:pt x="1329580" y="1823997"/>
                    <a:pt x="1272096" y="1881481"/>
                    <a:pt x="1201186" y="1881481"/>
                  </a:cubicBezTo>
                  <a:lnTo>
                    <a:pt x="128395" y="1881481"/>
                  </a:lnTo>
                  <a:cubicBezTo>
                    <a:pt x="57484" y="1881481"/>
                    <a:pt x="0" y="1823997"/>
                    <a:pt x="0" y="1753087"/>
                  </a:cubicBezTo>
                  <a:lnTo>
                    <a:pt x="0" y="128395"/>
                  </a:lnTo>
                  <a:cubicBezTo>
                    <a:pt x="0" y="57484"/>
                    <a:pt x="57484" y="0"/>
                    <a:pt x="128395" y="0"/>
                  </a:cubicBezTo>
                  <a:close/>
                </a:path>
              </a:pathLst>
            </a:custGeom>
            <a:solidFill>
              <a:srgbClr val="3D6176"/>
            </a:solidFill>
          </p:spPr>
        </p:sp>
        <p:sp>
          <p:nvSpPr>
            <p:cNvPr id="34" name="TextBox 34"/>
            <p:cNvSpPr txBox="1"/>
            <p:nvPr/>
          </p:nvSpPr>
          <p:spPr>
            <a:xfrm>
              <a:off x="0" y="-38100"/>
              <a:ext cx="1329580" cy="1919581"/>
            </a:xfrm>
            <a:prstGeom prst="rect">
              <a:avLst/>
            </a:prstGeom>
          </p:spPr>
          <p:txBody>
            <a:bodyPr lIns="50800" tIns="50800" rIns="50800" bIns="50800" rtlCol="0" anchor="ctr"/>
            <a:lstStyle/>
            <a:p>
              <a:pPr algn="ctr">
                <a:lnSpc>
                  <a:spcPts val="2659"/>
                </a:lnSpc>
              </a:pPr>
              <a:endParaRPr/>
            </a:p>
          </p:txBody>
        </p:sp>
      </p:grpSp>
      <p:grpSp>
        <p:nvGrpSpPr>
          <p:cNvPr id="35" name="Group 35"/>
          <p:cNvGrpSpPr>
            <a:grpSpLocks noChangeAspect="1"/>
          </p:cNvGrpSpPr>
          <p:nvPr/>
        </p:nvGrpSpPr>
        <p:grpSpPr>
          <a:xfrm>
            <a:off x="14504194" y="3803399"/>
            <a:ext cx="2637075" cy="2723571"/>
            <a:chOff x="0" y="0"/>
            <a:chExt cx="6350000" cy="6558280"/>
          </a:xfrm>
        </p:grpSpPr>
        <p:sp>
          <p:nvSpPr>
            <p:cNvPr id="36" name="Freeform 3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28319" r="-26671"/>
              </a:stretch>
            </a:blipFill>
          </p:spPr>
        </p:sp>
        <p:sp>
          <p:nvSpPr>
            <p:cNvPr id="37" name="Freeform 3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38" name="TextBox 38"/>
          <p:cNvSpPr txBox="1"/>
          <p:nvPr/>
        </p:nvSpPr>
        <p:spPr>
          <a:xfrm>
            <a:off x="1785544" y="6713118"/>
            <a:ext cx="2547968" cy="869950"/>
          </a:xfrm>
          <a:prstGeom prst="rect">
            <a:avLst/>
          </a:prstGeom>
        </p:spPr>
        <p:txBody>
          <a:bodyPr lIns="0" tIns="0" rIns="0" bIns="0" rtlCol="0" anchor="t">
            <a:spAutoFit/>
          </a:bodyPr>
          <a:lstStyle/>
          <a:p>
            <a:pPr algn="ctr">
              <a:lnSpc>
                <a:spcPts val="3500"/>
              </a:lnSpc>
            </a:pPr>
            <a:r>
              <a:rPr lang="en-US" sz="2500" spc="250">
                <a:solidFill>
                  <a:srgbClr val="FFFFFF"/>
                </a:solidFill>
                <a:latin typeface="Open Sans Bold"/>
              </a:rPr>
              <a:t>HTTP REQUEST</a:t>
            </a:r>
          </a:p>
        </p:txBody>
      </p:sp>
      <p:sp>
        <p:nvSpPr>
          <p:cNvPr id="39" name="TextBox 39"/>
          <p:cNvSpPr txBox="1"/>
          <p:nvPr/>
        </p:nvSpPr>
        <p:spPr>
          <a:xfrm>
            <a:off x="4976781" y="6722643"/>
            <a:ext cx="2547968" cy="1019175"/>
          </a:xfrm>
          <a:prstGeom prst="rect">
            <a:avLst/>
          </a:prstGeom>
        </p:spPr>
        <p:txBody>
          <a:bodyPr lIns="0" tIns="0" rIns="0" bIns="0" rtlCol="0" anchor="t">
            <a:spAutoFit/>
          </a:bodyPr>
          <a:lstStyle/>
          <a:p>
            <a:pPr algn="ctr">
              <a:lnSpc>
                <a:spcPts val="4199"/>
              </a:lnSpc>
            </a:pPr>
            <a:r>
              <a:rPr lang="en-US" sz="2999" spc="299">
                <a:solidFill>
                  <a:srgbClr val="FFFFFF"/>
                </a:solidFill>
                <a:latin typeface="Open Sans Bold"/>
              </a:rPr>
              <a:t>HTTP RESPONE</a:t>
            </a:r>
          </a:p>
        </p:txBody>
      </p:sp>
      <p:sp>
        <p:nvSpPr>
          <p:cNvPr id="40" name="TextBox 40"/>
          <p:cNvSpPr txBox="1"/>
          <p:nvPr/>
        </p:nvSpPr>
        <p:spPr>
          <a:xfrm>
            <a:off x="8232152" y="6824243"/>
            <a:ext cx="2547968" cy="431800"/>
          </a:xfrm>
          <a:prstGeom prst="rect">
            <a:avLst/>
          </a:prstGeom>
        </p:spPr>
        <p:txBody>
          <a:bodyPr lIns="0" tIns="0" rIns="0" bIns="0" rtlCol="0" anchor="t">
            <a:spAutoFit/>
          </a:bodyPr>
          <a:lstStyle/>
          <a:p>
            <a:pPr algn="ctr">
              <a:lnSpc>
                <a:spcPts val="3500"/>
              </a:lnSpc>
            </a:pPr>
            <a:r>
              <a:rPr lang="en-US" sz="2500" spc="250">
                <a:solidFill>
                  <a:srgbClr val="FFFFFF"/>
                </a:solidFill>
                <a:latin typeface="Open Sans Bold"/>
              </a:rPr>
              <a:t>HTTP CODE</a:t>
            </a:r>
          </a:p>
        </p:txBody>
      </p:sp>
      <p:sp>
        <p:nvSpPr>
          <p:cNvPr id="41" name="TextBox 41"/>
          <p:cNvSpPr txBox="1"/>
          <p:nvPr/>
        </p:nvSpPr>
        <p:spPr>
          <a:xfrm>
            <a:off x="11241466" y="6713118"/>
            <a:ext cx="2927625" cy="869950"/>
          </a:xfrm>
          <a:prstGeom prst="rect">
            <a:avLst/>
          </a:prstGeom>
        </p:spPr>
        <p:txBody>
          <a:bodyPr lIns="0" tIns="0" rIns="0" bIns="0" rtlCol="0" anchor="t">
            <a:spAutoFit/>
          </a:bodyPr>
          <a:lstStyle/>
          <a:p>
            <a:pPr algn="ctr">
              <a:lnSpc>
                <a:spcPts val="3500"/>
              </a:lnSpc>
            </a:pPr>
            <a:r>
              <a:rPr lang="en-US" sz="2500" spc="250">
                <a:solidFill>
                  <a:srgbClr val="FFFFFF"/>
                </a:solidFill>
                <a:latin typeface="Open Sans Bold"/>
              </a:rPr>
              <a:t>JSON OBJECT DATA</a:t>
            </a:r>
          </a:p>
        </p:txBody>
      </p:sp>
      <p:sp>
        <p:nvSpPr>
          <p:cNvPr id="42" name="TextBox 42"/>
          <p:cNvSpPr txBox="1"/>
          <p:nvPr/>
        </p:nvSpPr>
        <p:spPr>
          <a:xfrm>
            <a:off x="14593302" y="6824243"/>
            <a:ext cx="2547968" cy="431800"/>
          </a:xfrm>
          <a:prstGeom prst="rect">
            <a:avLst/>
          </a:prstGeom>
        </p:spPr>
        <p:txBody>
          <a:bodyPr lIns="0" tIns="0" rIns="0" bIns="0" rtlCol="0" anchor="t">
            <a:spAutoFit/>
          </a:bodyPr>
          <a:lstStyle/>
          <a:p>
            <a:pPr algn="ctr">
              <a:lnSpc>
                <a:spcPts val="3500"/>
              </a:lnSpc>
            </a:pPr>
            <a:r>
              <a:rPr lang="en-US" sz="2500" spc="250">
                <a:solidFill>
                  <a:srgbClr val="FFFFFF"/>
                </a:solidFill>
                <a:latin typeface="Open Sans Bold"/>
              </a:rPr>
              <a:t>ROUTING</a:t>
            </a:r>
          </a:p>
        </p:txBody>
      </p:sp>
      <p:sp>
        <p:nvSpPr>
          <p:cNvPr id="43" name="TextBox 43"/>
          <p:cNvSpPr txBox="1"/>
          <p:nvPr/>
        </p:nvSpPr>
        <p:spPr>
          <a:xfrm>
            <a:off x="3265636" y="1316990"/>
            <a:ext cx="12044976" cy="556894"/>
          </a:xfrm>
          <a:prstGeom prst="rect">
            <a:avLst/>
          </a:prstGeom>
        </p:spPr>
        <p:txBody>
          <a:bodyPr lIns="0" tIns="0" rIns="0" bIns="0" rtlCol="0" anchor="t">
            <a:spAutoFit/>
          </a:bodyPr>
          <a:lstStyle/>
          <a:p>
            <a:pPr algn="ctr">
              <a:lnSpc>
                <a:spcPts val="4239"/>
              </a:lnSpc>
            </a:pPr>
            <a:r>
              <a:rPr lang="en-US" sz="3999" spc="39">
                <a:solidFill>
                  <a:srgbClr val="FFFFFF"/>
                </a:solidFill>
                <a:latin typeface="Open Sans Bold"/>
              </a:rPr>
              <a:t>CÁC KIẾN THỨC LIÊN QUAN ĐẾN .NET WEB API</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sp>
        <p:nvSpPr>
          <p:cNvPr id="2" name="Freeform 2"/>
          <p:cNvSpPr/>
          <p:nvPr/>
        </p:nvSpPr>
        <p:spPr>
          <a:xfrm>
            <a:off x="3473318" y="5320868"/>
            <a:ext cx="11341364" cy="3453657"/>
          </a:xfrm>
          <a:custGeom>
            <a:avLst/>
            <a:gdLst/>
            <a:ahLst/>
            <a:cxnLst/>
            <a:rect l="l" t="t" r="r" b="b"/>
            <a:pathLst>
              <a:path w="11341364" h="3453657">
                <a:moveTo>
                  <a:pt x="0" y="0"/>
                </a:moveTo>
                <a:lnTo>
                  <a:pt x="11341364" y="0"/>
                </a:lnTo>
                <a:lnTo>
                  <a:pt x="11341364" y="3453657"/>
                </a:lnTo>
                <a:lnTo>
                  <a:pt x="0" y="3453657"/>
                </a:lnTo>
                <a:lnTo>
                  <a:pt x="0" y="0"/>
                </a:lnTo>
                <a:close/>
              </a:path>
            </a:pathLst>
          </a:custGeom>
          <a:blipFill>
            <a:blip r:embed="rId2"/>
            <a:stretch>
              <a:fillRect/>
            </a:stretch>
          </a:blipFill>
        </p:spPr>
      </p:sp>
      <p:sp>
        <p:nvSpPr>
          <p:cNvPr id="3" name="TextBox 3"/>
          <p:cNvSpPr txBox="1"/>
          <p:nvPr/>
        </p:nvSpPr>
        <p:spPr>
          <a:xfrm>
            <a:off x="5491466" y="749618"/>
            <a:ext cx="6153929" cy="596265"/>
          </a:xfrm>
          <a:prstGeom prst="rect">
            <a:avLst/>
          </a:prstGeom>
        </p:spPr>
        <p:txBody>
          <a:bodyPr lIns="0" tIns="0" rIns="0" bIns="0" rtlCol="0" anchor="t">
            <a:spAutoFit/>
          </a:bodyPr>
          <a:lstStyle/>
          <a:p>
            <a:pPr algn="ctr">
              <a:lnSpc>
                <a:spcPts val="4620"/>
              </a:lnSpc>
            </a:pPr>
            <a:r>
              <a:rPr lang="en-US" sz="4200">
                <a:solidFill>
                  <a:srgbClr val="FAFAFA"/>
                </a:solidFill>
                <a:latin typeface="Open Sans Bold"/>
              </a:rPr>
              <a:t>HTTP REQUEST</a:t>
            </a:r>
          </a:p>
        </p:txBody>
      </p:sp>
      <p:sp>
        <p:nvSpPr>
          <p:cNvPr id="4" name="TextBox 4"/>
          <p:cNvSpPr txBox="1"/>
          <p:nvPr/>
        </p:nvSpPr>
        <p:spPr>
          <a:xfrm>
            <a:off x="814500" y="1611747"/>
            <a:ext cx="16659000" cy="3489325"/>
          </a:xfrm>
          <a:prstGeom prst="rect">
            <a:avLst/>
          </a:prstGeom>
        </p:spPr>
        <p:txBody>
          <a:bodyPr lIns="0" tIns="0" rIns="0" bIns="0" rtlCol="0" anchor="t">
            <a:spAutoFit/>
          </a:bodyPr>
          <a:lstStyle/>
          <a:p>
            <a:pPr>
              <a:lnSpc>
                <a:spcPts val="3499"/>
              </a:lnSpc>
            </a:pPr>
            <a:r>
              <a:rPr lang="en-US" sz="2499">
                <a:solidFill>
                  <a:srgbClr val="FFFFFF"/>
                </a:solidFill>
                <a:latin typeface="Open Sans Bold Italics"/>
              </a:rPr>
              <a:t>a. Khái niệm</a:t>
            </a:r>
          </a:p>
          <a:p>
            <a:pPr>
              <a:lnSpc>
                <a:spcPts val="3499"/>
              </a:lnSpc>
            </a:pPr>
            <a:r>
              <a:rPr lang="en-US" sz="2499">
                <a:solidFill>
                  <a:srgbClr val="FFFFFF"/>
                </a:solidFill>
                <a:latin typeface="Open Sans"/>
              </a:rPr>
              <a:t>-Được gọi là “thông báo yêu cầu HTTP”</a:t>
            </a:r>
          </a:p>
          <a:p>
            <a:pPr>
              <a:lnSpc>
                <a:spcPts val="3499"/>
              </a:lnSpc>
            </a:pPr>
            <a:r>
              <a:rPr lang="en-US" sz="2499">
                <a:solidFill>
                  <a:srgbClr val="FFFFFF"/>
                </a:solidFill>
                <a:latin typeface="Open Sans"/>
              </a:rPr>
              <a:t>-Đây là thông báo gửi từ client đến server, yêu cầu server làm một việc gì đó. </a:t>
            </a:r>
          </a:p>
          <a:p>
            <a:pPr>
              <a:lnSpc>
                <a:spcPts val="3499"/>
              </a:lnSpc>
            </a:pPr>
            <a:r>
              <a:rPr lang="en-US" sz="2499">
                <a:solidFill>
                  <a:srgbClr val="FFFFFF"/>
                </a:solidFill>
                <a:latin typeface="Open Sans"/>
              </a:rPr>
              <a:t>-</a:t>
            </a:r>
            <a:r>
              <a:rPr lang="en-US" sz="2499">
                <a:solidFill>
                  <a:srgbClr val="FFFFFF"/>
                </a:solidFill>
                <a:latin typeface="Open Sans Italics"/>
              </a:rPr>
              <a:t>Nguyên lý hoạt động:</a:t>
            </a:r>
            <a:r>
              <a:rPr lang="en-US" sz="2499">
                <a:solidFill>
                  <a:srgbClr val="FFFFFF"/>
                </a:solidFill>
                <a:latin typeface="Open Sans"/>
              </a:rPr>
              <a:t> Khi bạn lên trình duyệt browser gõ một địa chỉ, trình duyệt sẽ dựa vào tên domain để gửi yêu cầu truy cập đến địa chỉ IP mà domain này trỏ tới.phía server sẽ phân tích yêu cầu và sẽ gửi luồng xử lý tới vị trí vị trí lưu trữ của mã nguồn. các mã nguồn là tiếp nhận yêu cầu, phân tích request đó và trả kết quả lại cho client.</a:t>
            </a:r>
          </a:p>
          <a:p>
            <a:pPr>
              <a:lnSpc>
                <a:spcPts val="3499"/>
              </a:lnSpc>
              <a:spcBef>
                <a:spcPct val="0"/>
              </a:spcBef>
            </a:pPr>
            <a:r>
              <a:rPr lang="en-US" sz="2499">
                <a:solidFill>
                  <a:srgbClr val="FFFFFF"/>
                </a:solidFill>
                <a:latin typeface="Open Sans Bold"/>
              </a:rPr>
              <a:t>b. Ví dụ</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3860"/>
        </a:solidFill>
        <a:effectLst/>
      </p:bgPr>
    </p:bg>
    <p:spTree>
      <p:nvGrpSpPr>
        <p:cNvPr id="1" name=""/>
        <p:cNvGrpSpPr/>
        <p:nvPr/>
      </p:nvGrpSpPr>
      <p:grpSpPr>
        <a:xfrm>
          <a:off x="0" y="0"/>
          <a:ext cx="0" cy="0"/>
          <a:chOff x="0" y="0"/>
          <a:chExt cx="0" cy="0"/>
        </a:xfrm>
      </p:grpSpPr>
      <p:grpSp>
        <p:nvGrpSpPr>
          <p:cNvPr id="2" name="Group 2"/>
          <p:cNvGrpSpPr/>
          <p:nvPr/>
        </p:nvGrpSpPr>
        <p:grpSpPr>
          <a:xfrm>
            <a:off x="7369772" y="1601476"/>
            <a:ext cx="121442" cy="8490532"/>
            <a:chOff x="0" y="0"/>
            <a:chExt cx="161922" cy="11320709"/>
          </a:xfrm>
        </p:grpSpPr>
        <p:sp>
          <p:nvSpPr>
            <p:cNvPr id="3" name="AutoShape 3"/>
            <p:cNvSpPr/>
            <p:nvPr/>
          </p:nvSpPr>
          <p:spPr>
            <a:xfrm flipV="1">
              <a:off x="80961" y="0"/>
              <a:ext cx="0" cy="11320709"/>
            </a:xfrm>
            <a:prstGeom prst="line">
              <a:avLst/>
            </a:prstGeom>
            <a:ln w="101202" cap="rnd">
              <a:solidFill>
                <a:srgbClr val="FFFFFF"/>
              </a:solidFill>
              <a:prstDash val="solid"/>
              <a:headEnd type="none" w="sm" len="sm"/>
              <a:tailEnd type="none" w="sm" len="sm"/>
            </a:ln>
          </p:spPr>
        </p:sp>
        <p:sp>
          <p:nvSpPr>
            <p:cNvPr id="4" name="AutoShape 4"/>
            <p:cNvSpPr/>
            <p:nvPr/>
          </p:nvSpPr>
          <p:spPr>
            <a:xfrm flipV="1">
              <a:off x="80961" y="4857935"/>
              <a:ext cx="0" cy="1768664"/>
            </a:xfrm>
            <a:prstGeom prst="line">
              <a:avLst/>
            </a:prstGeom>
            <a:ln w="161922" cap="rnd">
              <a:solidFill>
                <a:srgbClr val="FFFFFF"/>
              </a:solidFill>
              <a:prstDash val="solid"/>
              <a:headEnd type="none" w="sm" len="sm"/>
              <a:tailEnd type="none" w="sm" len="sm"/>
            </a:ln>
          </p:spPr>
        </p:sp>
      </p:grpSp>
      <p:sp>
        <p:nvSpPr>
          <p:cNvPr id="5" name="Freeform 5"/>
          <p:cNvSpPr/>
          <p:nvPr/>
        </p:nvSpPr>
        <p:spPr>
          <a:xfrm>
            <a:off x="463377" y="3911600"/>
            <a:ext cx="6351490" cy="3540956"/>
          </a:xfrm>
          <a:custGeom>
            <a:avLst/>
            <a:gdLst/>
            <a:ahLst/>
            <a:cxnLst/>
            <a:rect l="l" t="t" r="r" b="b"/>
            <a:pathLst>
              <a:path w="6351490" h="3540956">
                <a:moveTo>
                  <a:pt x="0" y="0"/>
                </a:moveTo>
                <a:lnTo>
                  <a:pt x="6351490" y="0"/>
                </a:lnTo>
                <a:lnTo>
                  <a:pt x="6351490" y="3540956"/>
                </a:lnTo>
                <a:lnTo>
                  <a:pt x="0" y="35409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602498" y="1804676"/>
            <a:ext cx="6073248" cy="42227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Bold"/>
              </a:rPr>
              <a:t>c. Cấu trúc Http Request</a:t>
            </a:r>
          </a:p>
        </p:txBody>
      </p:sp>
      <p:sp>
        <p:nvSpPr>
          <p:cNvPr id="7" name="TextBox 7"/>
          <p:cNvSpPr txBox="1"/>
          <p:nvPr/>
        </p:nvSpPr>
        <p:spPr>
          <a:xfrm>
            <a:off x="741619" y="4289691"/>
            <a:ext cx="6073248" cy="2613025"/>
          </a:xfrm>
          <a:prstGeom prst="rect">
            <a:avLst/>
          </a:prstGeom>
        </p:spPr>
        <p:txBody>
          <a:bodyPr lIns="0" tIns="0" rIns="0" bIns="0" rtlCol="0" anchor="t">
            <a:spAutoFit/>
          </a:bodyPr>
          <a:lstStyle/>
          <a:p>
            <a:pPr>
              <a:lnSpc>
                <a:spcPts val="3499"/>
              </a:lnSpc>
            </a:pPr>
            <a:r>
              <a:rPr lang="en-US" sz="2499">
                <a:solidFill>
                  <a:srgbClr val="000000"/>
                </a:solidFill>
                <a:latin typeface="Open Sans Italics"/>
              </a:rPr>
              <a:t>&lt;method&gt; &lt;request-URL&gt; &lt;http-serverion&gt;</a:t>
            </a:r>
          </a:p>
          <a:p>
            <a:pPr>
              <a:lnSpc>
                <a:spcPts val="3499"/>
              </a:lnSpc>
            </a:pPr>
            <a:endParaRPr lang="en-US" sz="2499">
              <a:solidFill>
                <a:srgbClr val="000000"/>
              </a:solidFill>
              <a:latin typeface="Open Sans Italics"/>
            </a:endParaRPr>
          </a:p>
          <a:p>
            <a:pPr>
              <a:lnSpc>
                <a:spcPts val="3499"/>
              </a:lnSpc>
            </a:pPr>
            <a:r>
              <a:rPr lang="en-US" sz="2499">
                <a:solidFill>
                  <a:srgbClr val="000000"/>
                </a:solidFill>
                <a:latin typeface="Open Sans Italics"/>
              </a:rPr>
              <a:t>&lt;headers&gt;</a:t>
            </a:r>
          </a:p>
          <a:p>
            <a:pPr>
              <a:lnSpc>
                <a:spcPts val="3499"/>
              </a:lnSpc>
            </a:pPr>
            <a:endParaRPr lang="en-US" sz="2499">
              <a:solidFill>
                <a:srgbClr val="000000"/>
              </a:solidFill>
              <a:latin typeface="Open Sans Italics"/>
            </a:endParaRPr>
          </a:p>
          <a:p>
            <a:pPr>
              <a:lnSpc>
                <a:spcPts val="3499"/>
              </a:lnSpc>
            </a:pPr>
            <a:r>
              <a:rPr lang="en-US" sz="2499">
                <a:solidFill>
                  <a:srgbClr val="000000"/>
                </a:solidFill>
                <a:latin typeface="Open Sans Italics"/>
              </a:rPr>
              <a:t>&lt;body&gt;</a:t>
            </a:r>
          </a:p>
          <a:p>
            <a:pPr>
              <a:lnSpc>
                <a:spcPts val="3499"/>
              </a:lnSpc>
              <a:spcBef>
                <a:spcPct val="0"/>
              </a:spcBef>
            </a:pPr>
            <a:endParaRPr lang="en-US" sz="2499">
              <a:solidFill>
                <a:srgbClr val="000000"/>
              </a:solidFill>
              <a:latin typeface="Open Sans Italics"/>
            </a:endParaRPr>
          </a:p>
        </p:txBody>
      </p:sp>
      <p:sp>
        <p:nvSpPr>
          <p:cNvPr id="8" name="TextBox 8"/>
          <p:cNvSpPr txBox="1"/>
          <p:nvPr/>
        </p:nvSpPr>
        <p:spPr>
          <a:xfrm>
            <a:off x="7791552" y="1553851"/>
            <a:ext cx="10013771" cy="129857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-Method: là phương thức mà HTTP Request này sử dụng, thường là GET, POST, ngoài ra còn một số phương thức khác như HEAD, PUT, DELETE, OPTION, CONNECT.</a:t>
            </a:r>
          </a:p>
        </p:txBody>
      </p:sp>
      <p:sp>
        <p:nvSpPr>
          <p:cNvPr id="9" name="TextBox 9"/>
          <p:cNvSpPr txBox="1"/>
          <p:nvPr/>
        </p:nvSpPr>
        <p:spPr>
          <a:xfrm>
            <a:off x="7791552" y="2991116"/>
            <a:ext cx="10013771" cy="129857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-URL: là địa chỉ định danh tài nguyên (hay đơn giản là đường dẫn) . Trong trường hợp Request không yêu cầu tài nguyên cụ thể , URI có thể là dấu *.</a:t>
            </a:r>
          </a:p>
        </p:txBody>
      </p:sp>
      <p:sp>
        <p:nvSpPr>
          <p:cNvPr id="10" name="TextBox 10"/>
          <p:cNvSpPr txBox="1"/>
          <p:nvPr/>
        </p:nvSpPr>
        <p:spPr>
          <a:xfrm>
            <a:off x="7791552" y="4289691"/>
            <a:ext cx="10013771" cy="42227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-HTTP version: là Phiên bản HTTP đang sử dụng.</a:t>
            </a:r>
          </a:p>
        </p:txBody>
      </p:sp>
      <p:sp>
        <p:nvSpPr>
          <p:cNvPr id="11" name="TextBox 11"/>
          <p:cNvSpPr txBox="1"/>
          <p:nvPr/>
        </p:nvSpPr>
        <p:spPr>
          <a:xfrm>
            <a:off x="7791552" y="4715457"/>
            <a:ext cx="10013771" cy="4803775"/>
          </a:xfrm>
          <a:prstGeom prst="rect">
            <a:avLst/>
          </a:prstGeom>
        </p:spPr>
        <p:txBody>
          <a:bodyPr lIns="0" tIns="0" rIns="0" bIns="0" rtlCol="0" anchor="t">
            <a:spAutoFit/>
          </a:bodyPr>
          <a:lstStyle/>
          <a:p>
            <a:pPr>
              <a:lnSpc>
                <a:spcPts val="3499"/>
              </a:lnSpc>
            </a:pPr>
            <a:r>
              <a:rPr lang="en-US" sz="2499">
                <a:solidFill>
                  <a:srgbClr val="FFFFFF"/>
                </a:solidFill>
                <a:latin typeface="Open Sans"/>
              </a:rPr>
              <a:t>-Headers: cho phép client gửi thêm các thông tin bổ sung về thông điệp HTTP request và về chính client. Các loại thường dùng như sau:</a:t>
            </a:r>
          </a:p>
          <a:p>
            <a:pPr marL="539749" lvl="1" indent="-269875">
              <a:lnSpc>
                <a:spcPts val="3499"/>
              </a:lnSpc>
              <a:buFont typeface="Arial"/>
              <a:buChar char="•"/>
            </a:pPr>
            <a:r>
              <a:rPr lang="en-US" sz="2499">
                <a:solidFill>
                  <a:srgbClr val="FFFFFF"/>
                </a:solidFill>
                <a:latin typeface="Open Sans"/>
              </a:rPr>
              <a:t>Accept loại nội dung có thể nhận được từ thông điệp response. Ví dụ: text/plain, text/html…</a:t>
            </a:r>
          </a:p>
          <a:p>
            <a:pPr marL="539749" lvl="1" indent="-269875">
              <a:lnSpc>
                <a:spcPts val="3499"/>
              </a:lnSpc>
              <a:buFont typeface="Arial"/>
              <a:buChar char="•"/>
            </a:pPr>
            <a:r>
              <a:rPr lang="en-US" sz="2499">
                <a:solidFill>
                  <a:srgbClr val="FFFFFF"/>
                </a:solidFill>
                <a:latin typeface="Open Sans"/>
              </a:rPr>
              <a:t>Accept-Encoding: các kiểu nén được chấp nhận. Ví dụ: gzip, deflate, xz, exi…</a:t>
            </a:r>
          </a:p>
          <a:p>
            <a:pPr marL="539749" lvl="1" indent="-269875">
              <a:lnSpc>
                <a:spcPts val="3499"/>
              </a:lnSpc>
              <a:buFont typeface="Arial"/>
              <a:buChar char="•"/>
            </a:pPr>
            <a:r>
              <a:rPr lang="en-US" sz="2499">
                <a:solidFill>
                  <a:srgbClr val="FFFFFF"/>
                </a:solidFill>
                <a:latin typeface="Open Sans"/>
              </a:rPr>
              <a:t>Connection: tùy chọn điều khiển cho kết nối hiện thời. Ví dụ: keepalive,Upgrade…</a:t>
            </a:r>
          </a:p>
          <a:p>
            <a:pPr marL="539749" lvl="1" indent="-269875">
              <a:lnSpc>
                <a:spcPts val="3499"/>
              </a:lnSpc>
              <a:buFont typeface="Arial"/>
              <a:buChar char="•"/>
            </a:pPr>
            <a:r>
              <a:rPr lang="en-US" sz="2499">
                <a:solidFill>
                  <a:srgbClr val="FFFFFF"/>
                </a:solidFill>
                <a:latin typeface="Open Sans"/>
              </a:rPr>
              <a:t>Cookie: thông tin HTTP Cookie từ server</a:t>
            </a:r>
          </a:p>
          <a:p>
            <a:pPr marL="539749" lvl="1" indent="-269875">
              <a:lnSpc>
                <a:spcPts val="3499"/>
              </a:lnSpc>
              <a:buFont typeface="Arial"/>
              <a:buChar char="•"/>
            </a:pPr>
            <a:r>
              <a:rPr lang="en-US" sz="2499">
                <a:solidFill>
                  <a:srgbClr val="FFFFFF"/>
                </a:solidFill>
                <a:latin typeface="Open Sans"/>
              </a:rPr>
              <a:t>User-Agent: thông tin về user agent của người dùng.</a:t>
            </a:r>
          </a:p>
        </p:txBody>
      </p:sp>
      <p:grpSp>
        <p:nvGrpSpPr>
          <p:cNvPr id="12" name="Group 12"/>
          <p:cNvGrpSpPr/>
          <p:nvPr/>
        </p:nvGrpSpPr>
        <p:grpSpPr>
          <a:xfrm>
            <a:off x="1151682" y="514350"/>
            <a:ext cx="16107618" cy="968471"/>
            <a:chOff x="0" y="0"/>
            <a:chExt cx="21476823" cy="1291295"/>
          </a:xfrm>
        </p:grpSpPr>
        <p:grpSp>
          <p:nvGrpSpPr>
            <p:cNvPr id="13" name="Group 13"/>
            <p:cNvGrpSpPr/>
            <p:nvPr/>
          </p:nvGrpSpPr>
          <p:grpSpPr>
            <a:xfrm>
              <a:off x="0" y="0"/>
              <a:ext cx="21476823" cy="1291295"/>
              <a:chOff x="0" y="0"/>
              <a:chExt cx="5196861" cy="312461"/>
            </a:xfrm>
          </p:grpSpPr>
          <p:sp>
            <p:nvSpPr>
              <p:cNvPr id="14" name="Freeform 14"/>
              <p:cNvSpPr/>
              <p:nvPr/>
            </p:nvSpPr>
            <p:spPr>
              <a:xfrm>
                <a:off x="0" y="0"/>
                <a:ext cx="5196861" cy="312461"/>
              </a:xfrm>
              <a:custGeom>
                <a:avLst/>
                <a:gdLst/>
                <a:ahLst/>
                <a:cxnLst/>
                <a:rect l="l" t="t" r="r" b="b"/>
                <a:pathLst>
                  <a:path w="5196861" h="312461">
                    <a:moveTo>
                      <a:pt x="0" y="0"/>
                    </a:moveTo>
                    <a:lnTo>
                      <a:pt x="5196861" y="0"/>
                    </a:lnTo>
                    <a:lnTo>
                      <a:pt x="5196861" y="312461"/>
                    </a:lnTo>
                    <a:lnTo>
                      <a:pt x="0" y="312461"/>
                    </a:lnTo>
                    <a:close/>
                  </a:path>
                </a:pathLst>
              </a:custGeom>
              <a:solidFill>
                <a:srgbClr val="FFFFFF"/>
              </a:solidFill>
            </p:spPr>
          </p:sp>
          <p:sp>
            <p:nvSpPr>
              <p:cNvPr id="15" name="TextBox 15"/>
              <p:cNvSpPr txBox="1"/>
              <p:nvPr/>
            </p:nvSpPr>
            <p:spPr>
              <a:xfrm>
                <a:off x="0" y="-38100"/>
                <a:ext cx="5196861" cy="350561"/>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604585" y="286872"/>
              <a:ext cx="18267653" cy="765175"/>
            </a:xfrm>
            <a:prstGeom prst="rect">
              <a:avLst/>
            </a:prstGeom>
          </p:spPr>
          <p:txBody>
            <a:bodyPr lIns="0" tIns="0" rIns="0" bIns="0" rtlCol="0" anchor="t">
              <a:spAutoFit/>
            </a:bodyPr>
            <a:lstStyle/>
            <a:p>
              <a:pPr algn="ctr">
                <a:lnSpc>
                  <a:spcPts val="4200"/>
                </a:lnSpc>
              </a:pPr>
              <a:r>
                <a:rPr lang="en-US" sz="4000" spc="200">
                  <a:solidFill>
                    <a:srgbClr val="000000"/>
                  </a:solidFill>
                  <a:latin typeface="Open Sans Ultra-Bold"/>
                </a:rPr>
                <a:t>HTTP REQUEST</a:t>
              </a: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1800</Words>
  <Application>Microsoft Office PowerPoint</Application>
  <PresentationFormat>Custom</PresentationFormat>
  <Paragraphs>165</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Calibri</vt:lpstr>
      <vt:lpstr>Open Sans Bold Italics</vt:lpstr>
      <vt:lpstr>Open Sans Ultra-Bold</vt:lpstr>
      <vt:lpstr>Open Sans Bold</vt:lpstr>
      <vt:lpstr>Open Sans Italics</vt:lpstr>
      <vt:lpstr>Open Sans</vt:lpstr>
      <vt:lpstr>Open Sans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Rimberio.co</dc:title>
  <cp:lastModifiedBy>Vy Vy</cp:lastModifiedBy>
  <cp:revision>2</cp:revision>
  <dcterms:created xsi:type="dcterms:W3CDTF">2006-08-16T00:00:00Z</dcterms:created>
  <dcterms:modified xsi:type="dcterms:W3CDTF">2023-12-09T10:41:22Z</dcterms:modified>
  <dc:identifier>DAF2ePowrSU</dc:identifier>
</cp:coreProperties>
</file>